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vml" ContentType="application/vnd.openxmlformats-officedocument.vmlDrawi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embeddings/oleObject1.bin" ContentType="application/vnd.openxmlformats-officedocument.oleObject"/>
  <Override PartName="/ppt/notesSlides/notesSlide5.xml" ContentType="application/vnd.openxmlformats-officedocument.presentationml.notesSlide+xml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notesSlides/notesSlide12.xml" ContentType="application/vnd.openxmlformats-officedocument.presentationml.notesSlide+xml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embeddings/oleObject11.bin" ContentType="application/vnd.openxmlformats-officedocument.oleObject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embeddings/oleObject16.bin" ContentType="application/vnd.openxmlformats-officedocument.oleObject"/>
  <Override PartName="/ppt/notesSlides/notesSlide26.xml" ContentType="application/vnd.openxmlformats-officedocument.presentationml.notesSlide+xml"/>
  <Override PartName="/ppt/embeddings/oleObject17.bin" ContentType="application/vnd.openxmlformats-officedocument.oleObject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notesSlides/notesSlide35.xml" ContentType="application/vnd.openxmlformats-officedocument.presentationml.notesSlide+xml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notesSlides/notesSlide36.xml" ContentType="application/vnd.openxmlformats-officedocument.presentationml.notesSlide+xml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</p:sldMasterIdLst>
  <p:notesMasterIdLst>
    <p:notesMasterId r:id="rId43"/>
  </p:notesMasterIdLst>
  <p:handoutMasterIdLst>
    <p:handoutMasterId r:id="rId44"/>
  </p:handoutMasterIdLst>
  <p:sldIdLst>
    <p:sldId id="510" r:id="rId3"/>
    <p:sldId id="561" r:id="rId4"/>
    <p:sldId id="511" r:id="rId5"/>
    <p:sldId id="519" r:id="rId6"/>
    <p:sldId id="460" r:id="rId7"/>
    <p:sldId id="520" r:id="rId8"/>
    <p:sldId id="521" r:id="rId9"/>
    <p:sldId id="522" r:id="rId10"/>
    <p:sldId id="429" r:id="rId11"/>
    <p:sldId id="436" r:id="rId12"/>
    <p:sldId id="523" r:id="rId13"/>
    <p:sldId id="524" r:id="rId14"/>
    <p:sldId id="525" r:id="rId15"/>
    <p:sldId id="526" r:id="rId16"/>
    <p:sldId id="527" r:id="rId17"/>
    <p:sldId id="528" r:id="rId18"/>
    <p:sldId id="529" r:id="rId19"/>
    <p:sldId id="530" r:id="rId20"/>
    <p:sldId id="531" r:id="rId21"/>
    <p:sldId id="532" r:id="rId22"/>
    <p:sldId id="554" r:id="rId23"/>
    <p:sldId id="555" r:id="rId24"/>
    <p:sldId id="562" r:id="rId25"/>
    <p:sldId id="563" r:id="rId26"/>
    <p:sldId id="569" r:id="rId27"/>
    <p:sldId id="570" r:id="rId28"/>
    <p:sldId id="571" r:id="rId29"/>
    <p:sldId id="567" r:id="rId30"/>
    <p:sldId id="533" r:id="rId31"/>
    <p:sldId id="564" r:id="rId32"/>
    <p:sldId id="535" r:id="rId33"/>
    <p:sldId id="559" r:id="rId34"/>
    <p:sldId id="560" r:id="rId35"/>
    <p:sldId id="539" r:id="rId36"/>
    <p:sldId id="543" r:id="rId37"/>
    <p:sldId id="558" r:id="rId38"/>
    <p:sldId id="538" r:id="rId39"/>
    <p:sldId id="557" r:id="rId40"/>
    <p:sldId id="566" r:id="rId41"/>
    <p:sldId id="568" r:id="rId42"/>
  </p:sldIdLst>
  <p:sldSz cx="9144000" cy="6858000" type="screen4x3"/>
  <p:notesSz cx="6997700" cy="92837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BBDC"/>
    <a:srgbClr val="65B5D9"/>
    <a:srgbClr val="87C5E1"/>
    <a:srgbClr val="99CCFF"/>
    <a:srgbClr val="A7D2FF"/>
    <a:srgbClr val="3366FF"/>
    <a:srgbClr val="DBA623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-105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5895" cy="75895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interSettings" Target="printerSettings/printerSettings1.bin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Relationship Id="rId2" Type="http://schemas.openxmlformats.org/officeDocument/2006/relationships/image" Target="../media/image38.emf"/><Relationship Id="rId3" Type="http://schemas.openxmlformats.org/officeDocument/2006/relationships/image" Target="../media/image3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Relationship Id="rId2" Type="http://schemas.openxmlformats.org/officeDocument/2006/relationships/image" Target="../media/image41.emf"/><Relationship Id="rId3" Type="http://schemas.openxmlformats.org/officeDocument/2006/relationships/image" Target="../media/image42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5" Type="http://schemas.openxmlformats.org/officeDocument/2006/relationships/image" Target="../media/image48.emf"/><Relationship Id="rId1" Type="http://schemas.openxmlformats.org/officeDocument/2006/relationships/image" Target="../media/image44.emf"/><Relationship Id="rId2" Type="http://schemas.openxmlformats.org/officeDocument/2006/relationships/image" Target="../media/image4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Relationship Id="rId2" Type="http://schemas.openxmlformats.org/officeDocument/2006/relationships/image" Target="../media/image50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Relationship Id="rId2" Type="http://schemas.openxmlformats.org/officeDocument/2006/relationships/image" Target="../media/image5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Relationship Id="rId2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1" Type="http://schemas.openxmlformats.org/officeDocument/2006/relationships/image" Target="../media/image26.emf"/><Relationship Id="rId2" Type="http://schemas.openxmlformats.org/officeDocument/2006/relationships/image" Target="../media/image27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3550"/>
          </a:xfrm>
          <a:prstGeom prst="rect">
            <a:avLst/>
          </a:prstGeom>
        </p:spPr>
        <p:txBody>
          <a:bodyPr vert="horz" lIns="87996" tIns="43998" rIns="87996" bIns="43998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2400" y="0"/>
            <a:ext cx="3033713" cy="463550"/>
          </a:xfrm>
          <a:prstGeom prst="rect">
            <a:avLst/>
          </a:prstGeom>
        </p:spPr>
        <p:txBody>
          <a:bodyPr vert="horz" lIns="87996" tIns="43998" rIns="87996" bIns="43998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32125" cy="463550"/>
          </a:xfrm>
          <a:prstGeom prst="rect">
            <a:avLst/>
          </a:prstGeom>
        </p:spPr>
        <p:txBody>
          <a:bodyPr vert="horz" lIns="87996" tIns="43998" rIns="87996" bIns="43998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2400" y="8818563"/>
            <a:ext cx="3033713" cy="463550"/>
          </a:xfrm>
          <a:prstGeom prst="rect">
            <a:avLst/>
          </a:prstGeom>
        </p:spPr>
        <p:txBody>
          <a:bodyPr vert="horz" wrap="square" lIns="87996" tIns="43998" rIns="87996" bIns="43998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80EDB337-1A4B-2047-B21A-A3D64602AE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427480"/>
      </p:ext>
    </p:extLst>
  </p:cSld>
  <p:clrMap bg1="lt1" tx1="dk1" bg2="lt2" tx2="dk2" accent1="accent1" accent2="accent2" accent3="accent3" accent4="accent4" accent5="accent5" accent6="accent6" hlink="hlink" folHlink="folHlink"/>
  <p:hf sldNum="0" ftr="0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3550"/>
          </a:xfrm>
          <a:prstGeom prst="rect">
            <a:avLst/>
          </a:prstGeom>
        </p:spPr>
        <p:txBody>
          <a:bodyPr vert="horz" lIns="93021" tIns="46511" rIns="93021" bIns="4651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3988" y="0"/>
            <a:ext cx="3032125" cy="463550"/>
          </a:xfrm>
          <a:prstGeom prst="rect">
            <a:avLst/>
          </a:prstGeom>
        </p:spPr>
        <p:txBody>
          <a:bodyPr vert="horz" lIns="93021" tIns="46511" rIns="93021" bIns="4651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792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21" tIns="46511" rIns="93021" bIns="4651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088" y="4410075"/>
            <a:ext cx="5597525" cy="4176713"/>
          </a:xfrm>
          <a:prstGeom prst="rect">
            <a:avLst/>
          </a:prstGeom>
        </p:spPr>
        <p:txBody>
          <a:bodyPr vert="horz" lIns="93021" tIns="46511" rIns="93021" bIns="46511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8563"/>
            <a:ext cx="3032125" cy="463550"/>
          </a:xfrm>
          <a:prstGeom prst="rect">
            <a:avLst/>
          </a:prstGeom>
        </p:spPr>
        <p:txBody>
          <a:bodyPr vert="horz" lIns="93021" tIns="46511" rIns="93021" bIns="4651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3988" y="8818563"/>
            <a:ext cx="3032125" cy="463550"/>
          </a:xfrm>
          <a:prstGeom prst="rect">
            <a:avLst/>
          </a:prstGeom>
        </p:spPr>
        <p:txBody>
          <a:bodyPr vert="horz" wrap="square" lIns="93021" tIns="46511" rIns="93021" bIns="4651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Calibri" charset="0"/>
              </a:defRPr>
            </a:lvl1pPr>
          </a:lstStyle>
          <a:p>
            <a:fld id="{2509EE4C-65C6-D14D-9C85-9B27CCE2DC4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56445"/>
      </p:ext>
    </p:extLst>
  </p:cSld>
  <p:clrMap bg1="lt1" tx1="dk1" bg2="lt2" tx2="dk2" accent1="accent1" accent2="accent2" accent3="accent3" accent4="accent4" accent5="accent5" accent6="accent6" hlink="hlink" folHlink="folHlink"/>
  <p:hf sldNum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5300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55301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6868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36869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46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4692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4693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228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22884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22885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228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22884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22885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228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22884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22885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2404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02405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2404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02405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2404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02405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035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0035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035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0035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035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0035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059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059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059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059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059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059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059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059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39C7A46-807F-594A-BB52-0034AE28EA2B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3BF498-4EC7-7448-9980-65C486CEBF6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93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7263A3-DC0C-0040-A4EE-2E4A743E308E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FDA692C-B4A3-DE4D-BB25-78EB9D71431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739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0415DF5-7FE4-5C4A-B368-40F2A30E79A6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39D6DA-46AB-7F45-8DD1-43A8BC738C3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889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A255EFC-A15E-F143-862A-B268FDE54D5D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F0E1EC-6123-0D40-A050-CC9731AAD1B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1930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95DC26-DF81-8B43-BAF7-4FDF4FF23ACD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08B0979-2D92-744E-A0E6-AA3548BFF2C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8862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67CF18-7F53-9D4C-8212-3D773EC99D28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EF5F48-3DDD-A043-A9A8-FE9AF97399A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6537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BF57ACA-E62E-4341-9AF9-C487F080D6C6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5BD097-7F54-094C-98BC-254409A3FB3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3666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86BAEF1-5489-E540-82DD-53E04E8A1833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731C5F-9CA8-F64C-9051-B162F051EC9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72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3FE5611-D1DB-524B-88F2-1211D0F6D599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BA70EC-B95B-5444-A75E-78A2005D5A8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4083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25859E7-3F57-E548-AD35-30FBFBA10A90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1F303D-82A0-AE49-80AD-EEF2BA5CA97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128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73A67EB-F4E5-5E4B-BAB4-DFDDC778EDA7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0620EA-2775-174F-86BB-B5B08578435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05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36245FA-5CFE-A24D-ABED-51C4E147ED5E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8332F2-3E96-CB4C-8B40-A586B42C1D8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924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D6933A8-D8A1-E04A-B2B7-5162328CA306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CE0A179-5E9A-8546-BF51-08CD71D5C1C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610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B2EF6CE-5104-7846-8E0E-BDDDBE8470C5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9E3BE0-131C-A142-B1B9-A9112493FA7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2815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5CF5C2D-0868-AD45-9D7E-E289F3B9DB95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3A3DC25-F375-2C44-A098-C02BD9BF96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035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AE515-B063-8646-827D-39D237AFC359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38DBC8-D81F-3A4E-BD25-9DA6F700802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27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9ABE9C3-9408-A647-85A8-38FF505521A5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586168-52AB-5B4E-875B-556DA9E13BF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822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620C63A-75FE-7644-ADD2-DA84DF147B67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665149-1ECC-3543-93FA-A0AA6E8BC84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567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705CFF-A034-CB43-8015-73F5D09A2C69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1AF6BB-CFF9-B94A-8CBB-272A9C05BC2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2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AF0E4E-8967-4B42-B40A-B6B12FDAC717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640386-D5D8-5342-B090-47A517AD16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491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2C29B5-F642-2F4D-AA50-08BDB6B70E07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F48043-52E7-D741-BA3E-A4B03363AD5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52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E3A4AB6-8FAB-4748-88C8-9E6EADEECC32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9F6C73-124E-3346-B5DB-E86A8A9B934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29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0AA31E9F-EA06-3845-874E-648AA703E51E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C3EB6951-4E4D-9E4A-A6DA-7A5E4525F964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33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2869D193-C9C6-FA44-BB10-F6DA3BB1492F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0FA6B622-B67E-0944-A870-38ECDB398619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13.emf"/><Relationship Id="rId6" Type="http://schemas.openxmlformats.org/officeDocument/2006/relationships/oleObject" Target="../embeddings/oleObject8.bin"/><Relationship Id="rId7" Type="http://schemas.openxmlformats.org/officeDocument/2006/relationships/image" Target="../media/image14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10.bin"/><Relationship Id="rId7" Type="http://schemas.openxmlformats.org/officeDocument/2006/relationships/image" Target="../media/image16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17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26.emf"/><Relationship Id="rId6" Type="http://schemas.openxmlformats.org/officeDocument/2006/relationships/oleObject" Target="../embeddings/oleObject13.bin"/><Relationship Id="rId7" Type="http://schemas.openxmlformats.org/officeDocument/2006/relationships/image" Target="../media/image27.emf"/><Relationship Id="rId8" Type="http://schemas.openxmlformats.org/officeDocument/2006/relationships/oleObject" Target="../embeddings/oleObject14.bin"/><Relationship Id="rId9" Type="http://schemas.openxmlformats.org/officeDocument/2006/relationships/image" Target="../media/image28.emf"/><Relationship Id="rId10" Type="http://schemas.openxmlformats.org/officeDocument/2006/relationships/oleObject" Target="../embeddings/oleObject15.bin"/><Relationship Id="rId11" Type="http://schemas.openxmlformats.org/officeDocument/2006/relationships/image" Target="../media/image29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2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4" Type="http://schemas.openxmlformats.org/officeDocument/2006/relationships/oleObject" Target="../embeddings/oleObject16.bin"/><Relationship Id="rId5" Type="http://schemas.openxmlformats.org/officeDocument/2006/relationships/image" Target="../media/image33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4" Type="http://schemas.openxmlformats.org/officeDocument/2006/relationships/oleObject" Target="../embeddings/oleObject17.bin"/><Relationship Id="rId5" Type="http://schemas.openxmlformats.org/officeDocument/2006/relationships/image" Target="../media/image34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emf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4" Type="http://schemas.openxmlformats.org/officeDocument/2006/relationships/oleObject" Target="../embeddings/oleObject18.bin"/><Relationship Id="rId5" Type="http://schemas.openxmlformats.org/officeDocument/2006/relationships/image" Target="../media/image37.emf"/><Relationship Id="rId6" Type="http://schemas.openxmlformats.org/officeDocument/2006/relationships/oleObject" Target="../embeddings/oleObject19.bin"/><Relationship Id="rId7" Type="http://schemas.openxmlformats.org/officeDocument/2006/relationships/image" Target="../media/image38.emf"/><Relationship Id="rId8" Type="http://schemas.openxmlformats.org/officeDocument/2006/relationships/oleObject" Target="../embeddings/oleObject20.bin"/><Relationship Id="rId9" Type="http://schemas.openxmlformats.org/officeDocument/2006/relationships/image" Target="../media/image39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0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4" Type="http://schemas.openxmlformats.org/officeDocument/2006/relationships/oleObject" Target="../embeddings/oleObject21.bin"/><Relationship Id="rId5" Type="http://schemas.openxmlformats.org/officeDocument/2006/relationships/image" Target="../media/image37.emf"/><Relationship Id="rId6" Type="http://schemas.openxmlformats.org/officeDocument/2006/relationships/oleObject" Target="../embeddings/oleObject22.bin"/><Relationship Id="rId7" Type="http://schemas.openxmlformats.org/officeDocument/2006/relationships/image" Target="../media/image41.emf"/><Relationship Id="rId8" Type="http://schemas.openxmlformats.org/officeDocument/2006/relationships/oleObject" Target="../embeddings/oleObject23.bin"/><Relationship Id="rId9" Type="http://schemas.openxmlformats.org/officeDocument/2006/relationships/image" Target="../media/image42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3.emf"/></Relationships>
</file>

<file path=ppt/slides/_rels/slide3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7.emf"/><Relationship Id="rId12" Type="http://schemas.openxmlformats.org/officeDocument/2006/relationships/oleObject" Target="../embeddings/oleObject28.bin"/><Relationship Id="rId13" Type="http://schemas.openxmlformats.org/officeDocument/2006/relationships/image" Target="../media/image48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4.xml"/><Relationship Id="rId4" Type="http://schemas.openxmlformats.org/officeDocument/2006/relationships/oleObject" Target="../embeddings/oleObject24.bin"/><Relationship Id="rId5" Type="http://schemas.openxmlformats.org/officeDocument/2006/relationships/image" Target="../media/image44.emf"/><Relationship Id="rId6" Type="http://schemas.openxmlformats.org/officeDocument/2006/relationships/oleObject" Target="../embeddings/oleObject25.bin"/><Relationship Id="rId7" Type="http://schemas.openxmlformats.org/officeDocument/2006/relationships/image" Target="../media/image45.emf"/><Relationship Id="rId8" Type="http://schemas.openxmlformats.org/officeDocument/2006/relationships/oleObject" Target="../embeddings/oleObject26.bin"/><Relationship Id="rId9" Type="http://schemas.openxmlformats.org/officeDocument/2006/relationships/image" Target="../media/image46.emf"/><Relationship Id="rId10" Type="http://schemas.openxmlformats.org/officeDocument/2006/relationships/oleObject" Target="../embeddings/oleObject27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4" Type="http://schemas.openxmlformats.org/officeDocument/2006/relationships/oleObject" Target="../embeddings/oleObject29.bin"/><Relationship Id="rId5" Type="http://schemas.openxmlformats.org/officeDocument/2006/relationships/image" Target="../media/image49.emf"/><Relationship Id="rId6" Type="http://schemas.openxmlformats.org/officeDocument/2006/relationships/oleObject" Target="../embeddings/oleObject30.bin"/><Relationship Id="rId7" Type="http://schemas.openxmlformats.org/officeDocument/2006/relationships/image" Target="../media/image50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4" Type="http://schemas.openxmlformats.org/officeDocument/2006/relationships/oleObject" Target="../embeddings/oleObject31.bin"/><Relationship Id="rId5" Type="http://schemas.openxmlformats.org/officeDocument/2006/relationships/image" Target="../media/image51.emf"/><Relationship Id="rId6" Type="http://schemas.openxmlformats.org/officeDocument/2006/relationships/oleObject" Target="../embeddings/oleObject32.bin"/><Relationship Id="rId7" Type="http://schemas.openxmlformats.org/officeDocument/2006/relationships/image" Target="../media/image52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3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6" Type="http://schemas.openxmlformats.org/officeDocument/2006/relationships/oleObject" Target="../embeddings/oleObject3.bin"/><Relationship Id="rId7" Type="http://schemas.openxmlformats.org/officeDocument/2006/relationships/image" Target="../media/image4.emf"/><Relationship Id="rId8" Type="http://schemas.openxmlformats.org/officeDocument/2006/relationships/oleObject" Target="../embeddings/oleObject4.bin"/><Relationship Id="rId9" Type="http://schemas.openxmlformats.org/officeDocument/2006/relationships/image" Target="../media/image5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10.emf"/><Relationship Id="rId6" Type="http://schemas.openxmlformats.org/officeDocument/2006/relationships/oleObject" Target="../embeddings/oleObject6.bin"/><Relationship Id="rId7" Type="http://schemas.openxmlformats.org/officeDocument/2006/relationships/image" Target="../media/image11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847725" y="539750"/>
            <a:ext cx="7448550" cy="2065338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Covariance, </a:t>
            </a:r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stationarity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 &amp;</a:t>
            </a:r>
            <a:b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some useful operators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996950" y="2951163"/>
            <a:ext cx="7150100" cy="225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ts val="4400"/>
              </a:lnSpc>
            </a:pPr>
            <a:r>
              <a:rPr lang="en-US" sz="2800" dirty="0">
                <a:latin typeface="Calibri" charset="0"/>
              </a:rPr>
              <a:t>Mark Scheuerell</a:t>
            </a:r>
          </a:p>
          <a:p>
            <a:pPr algn="ctr" eaLnBrk="1" hangingPunct="1"/>
            <a:endParaRPr lang="en-US" dirty="0">
              <a:latin typeface="Calibri" charset="0"/>
            </a:endParaRPr>
          </a:p>
          <a:p>
            <a:pPr algn="ctr" eaLnBrk="1" hangingPunct="1">
              <a:lnSpc>
                <a:spcPts val="3200"/>
              </a:lnSpc>
            </a:pPr>
            <a:r>
              <a:rPr lang="en-US" i="1" dirty="0" smtClean="0">
                <a:latin typeface="Calibri" charset="0"/>
              </a:rPr>
              <a:t>FISH 507 – Applied Time Series Analysis</a:t>
            </a:r>
          </a:p>
          <a:p>
            <a:pPr algn="ctr" eaLnBrk="1" hangingPunct="1">
              <a:lnSpc>
                <a:spcPts val="3200"/>
              </a:lnSpc>
            </a:pPr>
            <a:endParaRPr lang="en-US" i="1" dirty="0">
              <a:latin typeface="Calibri" charset="0"/>
            </a:endParaRPr>
          </a:p>
          <a:p>
            <a:pPr algn="ctr" eaLnBrk="1" hangingPunct="1">
              <a:lnSpc>
                <a:spcPts val="3200"/>
              </a:lnSpc>
            </a:pPr>
            <a:r>
              <a:rPr lang="en-US" smtClean="0">
                <a:latin typeface="Calibri" charset="0"/>
              </a:rPr>
              <a:t>5 </a:t>
            </a:r>
            <a:r>
              <a:rPr lang="en-US" dirty="0" smtClean="0">
                <a:latin typeface="Calibri" charset="0"/>
              </a:rPr>
              <a:t>January </a:t>
            </a:r>
            <a:r>
              <a:rPr lang="en-US" dirty="0" smtClean="0">
                <a:latin typeface="Calibri" charset="0"/>
              </a:rPr>
              <a:t>2017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838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366" y="1106216"/>
            <a:ext cx="7315200" cy="5486400"/>
          </a:xfrm>
          <a:prstGeom prst="rect">
            <a:avLst/>
          </a:prstGeom>
        </p:spPr>
      </p:pic>
      <p:sp>
        <p:nvSpPr>
          <p:cNvPr id="5427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solidFill>
            <a:srgbClr val="FFFFFF"/>
          </a:solidFill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Which of these are stationary?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11891" y="1252483"/>
            <a:ext cx="6481379" cy="289035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411891" y="3953642"/>
            <a:ext cx="6481379" cy="289035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ultiply 5"/>
          <p:cNvSpPr/>
          <p:nvPr/>
        </p:nvSpPr>
        <p:spPr>
          <a:xfrm>
            <a:off x="5151673" y="4221683"/>
            <a:ext cx="2602669" cy="1977934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Autocovariance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 function (ACVF)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675" name="TextBox 5"/>
          <p:cNvSpPr txBox="1">
            <a:spLocks noChangeArrowheads="1"/>
          </p:cNvSpPr>
          <p:nvPr/>
        </p:nvSpPr>
        <p:spPr bwMode="auto">
          <a:xfrm>
            <a:off x="1150232" y="1477963"/>
            <a:ext cx="684353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For stationary </a:t>
            </a:r>
            <a:r>
              <a:rPr lang="en-US" dirty="0" err="1" smtClean="0">
                <a:solidFill>
                  <a:srgbClr val="000000"/>
                </a:solidFill>
                <a:latin typeface="Calibri" charset="0"/>
              </a:rPr>
              <a:t>ts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we can define the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autocovariance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 function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(ACVF) as a function of the time lag (k)</a:t>
            </a:r>
            <a:endParaRPr lang="en-US" dirty="0"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9883260"/>
              </p:ext>
            </p:extLst>
          </p:nvPr>
        </p:nvGraphicFramePr>
        <p:xfrm>
          <a:off x="1668626" y="2405063"/>
          <a:ext cx="325120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375" name="Equation" r:id="rId4" imgW="1625600" imgH="241300" progId="Equation.3">
                  <p:embed/>
                </p:oleObj>
              </mc:Choice>
              <mc:Fallback>
                <p:oleObj name="Equation" r:id="rId4" imgW="1625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68626" y="2405063"/>
                        <a:ext cx="3251200" cy="48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150232" y="3077712"/>
            <a:ext cx="6580794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Very “smooth” series have large ACVF for large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k; 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“choppy” series have ACVF near 0 for small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k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704894"/>
              </p:ext>
            </p:extLst>
          </p:nvPr>
        </p:nvGraphicFramePr>
        <p:xfrm>
          <a:off x="1668626" y="4561085"/>
          <a:ext cx="31496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376" name="Equation" r:id="rId6" imgW="1574800" imgH="457200" progId="Equation.3">
                  <p:embed/>
                </p:oleObj>
              </mc:Choice>
              <mc:Fallback>
                <p:oleObj name="Equation" r:id="rId6" imgW="1574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68626" y="4561085"/>
                        <a:ext cx="3149600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5"/>
          <p:cNvSpPr txBox="1">
            <a:spLocks noChangeArrowheads="1"/>
          </p:cNvSpPr>
          <p:nvPr/>
        </p:nvSpPr>
        <p:spPr bwMode="auto">
          <a:xfrm>
            <a:off x="1150232" y="4090431"/>
            <a:ext cx="56330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lvl="0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Can estimate </a:t>
            </a:r>
            <a:r>
              <a:rPr lang="en-US" dirty="0" err="1" smtClean="0">
                <a:solidFill>
                  <a:srgbClr val="000000"/>
                </a:solidFill>
                <a:latin typeface="Symbol" charset="2"/>
                <a:cs typeface="Symbol" charset="2"/>
              </a:rPr>
              <a:t>g</a:t>
            </a:r>
            <a:r>
              <a:rPr lang="en-US" i="1" baseline="-25000" dirty="0" err="1" smtClean="0">
                <a:solidFill>
                  <a:srgbClr val="000000"/>
                </a:solidFill>
                <a:latin typeface="+mn-lt"/>
                <a:cs typeface="Symbol" charset="2"/>
              </a:rPr>
              <a:t>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from sample as</a:t>
            </a:r>
            <a:endParaRPr lang="en-US" dirty="0">
              <a:solidFill>
                <a:srgbClr val="000000"/>
              </a:solidFill>
              <a:latin typeface="Symbol" charset="2"/>
              <a:cs typeface="Symbol" charset="2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2151738" y="5064864"/>
            <a:ext cx="372219" cy="416051"/>
          </a:xfrm>
          <a:prstGeom prst="round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412074" y="4567567"/>
            <a:ext cx="437589" cy="308046"/>
          </a:xfrm>
          <a:prstGeom prst="round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783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build="allAtOnce"/>
      <p:bldP spid="2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Autocorrelation function (ACF)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996225" y="1534311"/>
            <a:ext cx="7264593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The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autocorrelation function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(ACF) is simply the ACVF normalized by the variance</a:t>
            </a:r>
          </a:p>
        </p:txBody>
      </p:sp>
      <p:graphicFrame>
        <p:nvGraphicFramePr>
          <p:cNvPr id="1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1868903"/>
              </p:ext>
            </p:extLst>
          </p:nvPr>
        </p:nvGraphicFramePr>
        <p:xfrm>
          <a:off x="1490909" y="2317178"/>
          <a:ext cx="1657350" cy="866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632" name="Equation" r:id="rId4" imgW="825500" imgH="431800" progId="Equation.3">
                  <p:embed/>
                </p:oleObj>
              </mc:Choice>
              <mc:Fallback>
                <p:oleObj name="Equation" r:id="rId4" imgW="8255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90909" y="2317178"/>
                        <a:ext cx="1657350" cy="866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8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5"/>
          <p:cNvSpPr txBox="1">
            <a:spLocks noChangeArrowheads="1"/>
          </p:cNvSpPr>
          <p:nvPr/>
        </p:nvSpPr>
        <p:spPr bwMode="auto">
          <a:xfrm>
            <a:off x="996225" y="3372864"/>
            <a:ext cx="7264593" cy="14311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ACF </a:t>
            </a:r>
            <a:r>
              <a:rPr lang="en-US" dirty="0">
                <a:latin typeface="Calibri" charset="0"/>
              </a:rPr>
              <a:t>measures the correlation of a time series against a time-shifted version of </a:t>
            </a:r>
            <a:r>
              <a:rPr lang="en-US" dirty="0" smtClean="0">
                <a:latin typeface="Calibri" charset="0"/>
              </a:rPr>
              <a:t>itself (&amp; hence the term “auto”)</a:t>
            </a:r>
          </a:p>
          <a:p>
            <a:pPr marL="223838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Can estimate </a:t>
            </a:r>
            <a:r>
              <a:rPr lang="en-US" dirty="0" err="1" smtClean="0">
                <a:solidFill>
                  <a:srgbClr val="000000"/>
                </a:solidFill>
                <a:latin typeface="Symbol" charset="2"/>
                <a:cs typeface="Symbol" charset="2"/>
              </a:rPr>
              <a:t>g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/>
                <a:cs typeface="Symbol" charset="2"/>
              </a:rPr>
              <a:t>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from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sample as</a:t>
            </a:r>
            <a:endParaRPr lang="en-US" dirty="0">
              <a:latin typeface="Calibri" charset="0"/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6384067"/>
              </p:ext>
            </p:extLst>
          </p:nvPr>
        </p:nvGraphicFramePr>
        <p:xfrm>
          <a:off x="1490909" y="4774227"/>
          <a:ext cx="8890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6633" name="Equation" r:id="rId6" imgW="444500" imgH="431800" progId="Equation.3">
                  <p:embed/>
                </p:oleObj>
              </mc:Choice>
              <mc:Fallback>
                <p:oleObj name="Equation" r:id="rId6" imgW="4445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490909" y="4774227"/>
                        <a:ext cx="889000" cy="86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594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Properties of the ACF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4035" name="TextBox 5"/>
          <p:cNvSpPr txBox="1">
            <a:spLocks noChangeArrowheads="1"/>
          </p:cNvSpPr>
          <p:nvPr/>
        </p:nvSpPr>
        <p:spPr bwMode="auto">
          <a:xfrm>
            <a:off x="1259997" y="1477963"/>
            <a:ext cx="6624007" cy="2554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eaLnBrk="1" hangingPunct="1">
              <a:spcAft>
                <a:spcPts val="12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The ACF has several important properties, including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  <a:p>
            <a:pPr marL="568325" indent="-344488" eaLnBrk="1" hangingPunct="1">
              <a:spcAft>
                <a:spcPts val="1200"/>
              </a:spcAft>
              <a:buFont typeface="Calibri" charset="0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-1 ≤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r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≤ 1,</a:t>
            </a:r>
          </a:p>
          <a:p>
            <a:pPr marL="568325" indent="-344488" eaLnBrk="1" hangingPunct="1">
              <a:spcAft>
                <a:spcPts val="1200"/>
              </a:spcAft>
              <a:buFont typeface="Calibri" charset="0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r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=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r</a:t>
            </a:r>
            <a:r>
              <a:rPr lang="en-US" i="1" baseline="-25000" dirty="0" smtClean="0">
                <a:solidFill>
                  <a:srgbClr val="000000"/>
                </a:solidFill>
                <a:latin typeface="Calibri" charset="0"/>
              </a:rPr>
              <a:t>-k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(</a:t>
            </a:r>
            <a:r>
              <a:rPr lang="en-US" dirty="0" err="1" smtClean="0">
                <a:solidFill>
                  <a:srgbClr val="000000"/>
                </a:solidFill>
                <a:latin typeface="Calibri" charset="0"/>
              </a:rPr>
              <a:t>ie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it’s an “even function”),</a:t>
            </a:r>
          </a:p>
          <a:p>
            <a:pPr marL="568325" indent="-344488" eaLnBrk="1" hangingPunct="1">
              <a:spcAft>
                <a:spcPts val="1200"/>
              </a:spcAft>
              <a:buFont typeface="Calibri" charset="0"/>
              <a:buAutoNum type="arabicParenR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err="1">
                <a:solidFill>
                  <a:srgbClr val="000000"/>
                </a:solidFill>
                <a:latin typeface="Calibri" charset="0"/>
              </a:rPr>
              <a:t>r</a:t>
            </a:r>
            <a:r>
              <a:rPr lang="en-US" i="1" baseline="-25000" dirty="0" err="1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of periodic function is itself periodic</a:t>
            </a:r>
          </a:p>
          <a:p>
            <a:pPr marL="568325" indent="-344488" eaLnBrk="1" hangingPunct="1">
              <a:spcAft>
                <a:spcPts val="1200"/>
              </a:spcAft>
              <a:buFont typeface="Calibri" charset="0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r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for sum of 2 </a:t>
            </a:r>
            <a:r>
              <a:rPr lang="en-US" dirty="0" err="1" smtClean="0">
                <a:solidFill>
                  <a:srgbClr val="000000"/>
                </a:solidFill>
                <a:latin typeface="Calibri" charset="0"/>
              </a:rPr>
              <a:t>indep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alibri" charset="0"/>
              </a:rPr>
              <a:t>vars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is sum of </a:t>
            </a:r>
            <a:r>
              <a:rPr lang="en-US" i="1" dirty="0" err="1">
                <a:solidFill>
                  <a:srgbClr val="000000"/>
                </a:solidFill>
                <a:latin typeface="Calibri" charset="0"/>
              </a:rPr>
              <a:t>r</a:t>
            </a:r>
            <a:r>
              <a:rPr lang="en-US" i="1" baseline="-25000" dirty="0" err="1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for each  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179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The </a:t>
            </a:r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correlogram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4035" name="TextBox 5"/>
          <p:cNvSpPr txBox="1">
            <a:spLocks noChangeArrowheads="1"/>
          </p:cNvSpPr>
          <p:nvPr/>
        </p:nvSpPr>
        <p:spPr bwMode="auto">
          <a:xfrm>
            <a:off x="1192234" y="1396683"/>
            <a:ext cx="6759533" cy="3816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3363" indent="-233363" eaLnBrk="1" hangingPunct="1">
              <a:spcAft>
                <a:spcPts val="1200"/>
              </a:spcAft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The common graphical output for the ACF is called the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correlogram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and it has the following features: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  <a:p>
            <a:pPr marL="568325" indent="-344488" eaLnBrk="1" hangingPunct="1">
              <a:spcAft>
                <a:spcPts val="1200"/>
              </a:spcAft>
              <a:buFont typeface="Calibri" charset="0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x-axis indicates lag (0 to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);</a:t>
            </a:r>
          </a:p>
          <a:p>
            <a:pPr marL="568325" indent="-344488" eaLnBrk="1" hangingPunct="1">
              <a:spcAft>
                <a:spcPts val="1200"/>
              </a:spcAft>
              <a:buFont typeface="Calibri" charset="0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y-axis is autocorrelation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r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(-1 to 1);</a:t>
            </a:r>
          </a:p>
          <a:p>
            <a:pPr marL="568325" indent="-344488" eaLnBrk="1" hangingPunct="1">
              <a:spcAft>
                <a:spcPts val="1200"/>
              </a:spcAft>
              <a:buFont typeface="Calibri" charset="0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lag-0 correlation (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r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0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) is always 1 (it’s a ref point);</a:t>
            </a:r>
          </a:p>
          <a:p>
            <a:pPr marL="568325" indent="-344488" eaLnBrk="1" hangingPunct="1">
              <a:spcAft>
                <a:spcPts val="1200"/>
              </a:spcAft>
              <a:buFont typeface="Calibri" charset="0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If </a:t>
            </a:r>
            <a:r>
              <a:rPr lang="en-US" i="1" dirty="0" err="1" smtClean="0">
                <a:solidFill>
                  <a:srgbClr val="000000"/>
                </a:solidFill>
                <a:latin typeface="Symbol" charset="2"/>
                <a:cs typeface="Symbol" charset="2"/>
              </a:rPr>
              <a:t>r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= 0, then sampling distribution of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r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is approx. normal, with </a:t>
            </a:r>
            <a:r>
              <a:rPr lang="en-US" dirty="0" err="1" smtClean="0">
                <a:solidFill>
                  <a:srgbClr val="000000"/>
                </a:solidFill>
                <a:latin typeface="Calibri" charset="0"/>
              </a:rPr>
              <a:t>var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= 1/n;</a:t>
            </a:r>
          </a:p>
          <a:p>
            <a:pPr marL="568325" indent="-344488" eaLnBrk="1" hangingPunct="1">
              <a:spcAft>
                <a:spcPts val="1200"/>
              </a:spcAft>
              <a:buFont typeface="Calibri" charset="0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Thus, a 95% </a:t>
            </a:r>
            <a:r>
              <a:rPr lang="en-US" dirty="0" err="1" smtClean="0">
                <a:solidFill>
                  <a:srgbClr val="000000"/>
                </a:solidFill>
                <a:latin typeface="Calibri" charset="0"/>
              </a:rPr>
              <a:t>conf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interval is given by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6955663"/>
              </p:ext>
            </p:extLst>
          </p:nvPr>
        </p:nvGraphicFramePr>
        <p:xfrm>
          <a:off x="2106600" y="5167313"/>
          <a:ext cx="812800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3" name="Equation" r:id="rId4" imgW="406400" imgH="444500" progId="Equation.3">
                  <p:embed/>
                </p:oleObj>
              </mc:Choice>
              <mc:Fallback>
                <p:oleObj name="Equation" r:id="rId4" imgW="406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06600" y="5167313"/>
                        <a:ext cx="812800" cy="88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394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400" y="1593045"/>
            <a:ext cx="7315200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400" y="1593045"/>
            <a:ext cx="7315200" cy="457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00" y="1593045"/>
            <a:ext cx="7315200" cy="4572000"/>
          </a:xfrm>
          <a:prstGeom prst="rect">
            <a:avLst/>
          </a:prstGeom>
        </p:spPr>
      </p:pic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The </a:t>
            </a:r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correlogram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7268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Correlogram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 for deterministic trend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00" y="1600200"/>
            <a:ext cx="8229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99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Correlogram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 for sine wave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00" y="1600200"/>
            <a:ext cx="8229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947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Correlogram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 for trend + season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00" y="1600200"/>
            <a:ext cx="8229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354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Correlogram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 for random sequence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00" y="1600200"/>
            <a:ext cx="8229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88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Example of a time series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 descr="edmonton_water_usage_flush_olympic_gold_gam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200" y="1545098"/>
            <a:ext cx="6191250" cy="4238625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462878" y="1454780"/>
            <a:ext cx="5296909" cy="3962177"/>
            <a:chOff x="1462878" y="1454780"/>
            <a:chExt cx="5296909" cy="3962177"/>
          </a:xfrm>
        </p:grpSpPr>
        <p:sp>
          <p:nvSpPr>
            <p:cNvPr id="3" name="Rectangle 2"/>
            <p:cNvSpPr/>
            <p:nvPr/>
          </p:nvSpPr>
          <p:spPr>
            <a:xfrm>
              <a:off x="1462878" y="1454780"/>
              <a:ext cx="5296909" cy="4420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600615" y="2427007"/>
              <a:ext cx="2066033" cy="4504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324336" y="2580030"/>
              <a:ext cx="417648" cy="3854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861455" y="4099120"/>
              <a:ext cx="538215" cy="3456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023304" y="5071343"/>
              <a:ext cx="538215" cy="3456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5714236" y="5168108"/>
              <a:ext cx="691889" cy="2163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1287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Correlogram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 for real data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00" y="1600200"/>
            <a:ext cx="8229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360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7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Partial </a:t>
            </a:r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autocorrelation 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function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3672" name="TextBox 5"/>
          <p:cNvSpPr txBox="1">
            <a:spLocks noChangeArrowheads="1"/>
          </p:cNvSpPr>
          <p:nvPr/>
        </p:nvSpPr>
        <p:spPr bwMode="auto">
          <a:xfrm>
            <a:off x="717550" y="1487488"/>
            <a:ext cx="77089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7013" indent="-227013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The partial </a:t>
            </a:r>
            <a:r>
              <a:rPr lang="en-US" i="1" dirty="0">
                <a:latin typeface="Calibri" charset="0"/>
              </a:rPr>
              <a:t>autocorrelation function</a:t>
            </a:r>
            <a:r>
              <a:rPr lang="en-US" dirty="0">
                <a:latin typeface="Calibri" charset="0"/>
              </a:rPr>
              <a:t> (PACF) measures the linear </a:t>
            </a:r>
            <a:r>
              <a:rPr lang="en-US" dirty="0" smtClean="0">
                <a:latin typeface="Calibri" charset="0"/>
              </a:rPr>
              <a:t>correlation of </a:t>
            </a:r>
            <a:r>
              <a:rPr lang="en-US" dirty="0">
                <a:latin typeface="Calibri" charset="0"/>
              </a:rPr>
              <a:t>a series </a:t>
            </a:r>
            <a:r>
              <a:rPr lang="en-US" i="1" dirty="0" err="1">
                <a:latin typeface="Calibri" charset="0"/>
              </a:rPr>
              <a:t>x</a:t>
            </a:r>
            <a:r>
              <a:rPr lang="en-US" i="1" baseline="-25000" dirty="0" err="1">
                <a:latin typeface="Calibri" charset="0"/>
              </a:rPr>
              <a:t>t</a:t>
            </a:r>
            <a:r>
              <a:rPr lang="en-US" dirty="0">
                <a:latin typeface="Calibri" charset="0"/>
              </a:rPr>
              <a:t> and </a:t>
            </a:r>
            <a:r>
              <a:rPr lang="en-US" i="1" dirty="0" err="1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err="1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baseline="-25000" dirty="0" err="1" smtClean="0">
                <a:solidFill>
                  <a:srgbClr val="000000"/>
                </a:solidFill>
                <a:latin typeface="Calibri" charset="0"/>
              </a:rPr>
              <a:t>+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>
                <a:latin typeface="Calibri" charset="0"/>
              </a:rPr>
              <a:t>with the linear dependence of {</a:t>
            </a:r>
            <a:r>
              <a:rPr lang="en-US" i="1" dirty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>
                <a:solidFill>
                  <a:srgbClr val="000000"/>
                </a:solidFill>
                <a:latin typeface="Calibri" charset="0"/>
              </a:rPr>
              <a:t>t-1</a:t>
            </a:r>
            <a:r>
              <a:rPr lang="en-US" dirty="0">
                <a:latin typeface="Calibri" charset="0"/>
              </a:rPr>
              <a:t>,</a:t>
            </a:r>
            <a:r>
              <a:rPr lang="en-US" i="1" dirty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>
                <a:solidFill>
                  <a:srgbClr val="000000"/>
                </a:solidFill>
                <a:latin typeface="Calibri" charset="0"/>
              </a:rPr>
              <a:t>t-2</a:t>
            </a:r>
            <a:r>
              <a:rPr lang="en-US" dirty="0">
                <a:latin typeface="Calibri" charset="0"/>
              </a:rPr>
              <a:t>,…,</a:t>
            </a:r>
            <a:r>
              <a:rPr lang="en-US" i="1" dirty="0" err="1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err="1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baseline="-25000" dirty="0">
                <a:solidFill>
                  <a:srgbClr val="000000"/>
                </a:solidFill>
                <a:latin typeface="Calibri" charset="0"/>
              </a:rPr>
              <a:t>-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(</a:t>
            </a:r>
            <a:r>
              <a:rPr lang="en-US" i="1" baseline="-25000" dirty="0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-</a:t>
            </a:r>
            <a:r>
              <a:rPr lang="en-US" baseline="-25000" dirty="0">
                <a:solidFill>
                  <a:srgbClr val="000000"/>
                </a:solidFill>
                <a:latin typeface="Calibri" charset="0"/>
              </a:rPr>
              <a:t>1)</a:t>
            </a:r>
            <a:r>
              <a:rPr lang="en-US" dirty="0">
                <a:latin typeface="Calibri" charset="0"/>
              </a:rPr>
              <a:t>} removed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  <p:graphicFrame>
        <p:nvGraphicFramePr>
          <p:cNvPr id="109570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8753315"/>
              </p:ext>
            </p:extLst>
          </p:nvPr>
        </p:nvGraphicFramePr>
        <p:xfrm>
          <a:off x="1131888" y="3313113"/>
          <a:ext cx="5391150" cy="1419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14" name="Equation" r:id="rId4" imgW="2552700" imgH="673100" progId="Equation.3">
                  <p:embed/>
                </p:oleObj>
              </mc:Choice>
              <mc:Fallback>
                <p:oleObj name="Equation" r:id="rId4" imgW="25527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1888" y="3313113"/>
                        <a:ext cx="5391150" cy="14192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9571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2902952"/>
              </p:ext>
            </p:extLst>
          </p:nvPr>
        </p:nvGraphicFramePr>
        <p:xfrm>
          <a:off x="6816725" y="3627438"/>
          <a:ext cx="1500188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15" name="Equation" r:id="rId6" imgW="711200" imgH="215900" progId="Equation.3">
                  <p:embed/>
                </p:oleObj>
              </mc:Choice>
              <mc:Fallback>
                <p:oleObj name="Equation" r:id="rId6" imgW="7112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16725" y="3627438"/>
                        <a:ext cx="1500188" cy="4540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957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9554465"/>
              </p:ext>
            </p:extLst>
          </p:nvPr>
        </p:nvGraphicFramePr>
        <p:xfrm>
          <a:off x="1047750" y="4859210"/>
          <a:ext cx="4076700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16" name="Equation" r:id="rId8" imgW="1930400" imgH="241300" progId="Equation.3">
                  <p:embed/>
                </p:oleObj>
              </mc:Choice>
              <mc:Fallback>
                <p:oleObj name="Equation" r:id="rId8" imgW="1930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7750" y="4859210"/>
                        <a:ext cx="4076700" cy="5064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9573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4573580"/>
              </p:ext>
            </p:extLst>
          </p:nvPr>
        </p:nvGraphicFramePr>
        <p:xfrm>
          <a:off x="1060450" y="5529263"/>
          <a:ext cx="3863975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17" name="Equation" r:id="rId10" imgW="1828800" imgH="241300" progId="Equation.3">
                  <p:embed/>
                </p:oleObj>
              </mc:Choice>
              <mc:Fallback>
                <p:oleObj name="Equation" r:id="rId10" imgW="1828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0450" y="5529263"/>
                        <a:ext cx="3863975" cy="508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719138" y="2803525"/>
            <a:ext cx="77089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7013" indent="-227013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It is defined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as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219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Revisiting the temperature </a:t>
            </a:r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310100"/>
            <a:ext cx="6400800" cy="457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35795" y="6519446"/>
            <a:ext cx="3408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Data from http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://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  <a:latin typeface="+mn-lt"/>
              </a:rPr>
              <a:t>www.ncdc.noaa.gov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321624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306875"/>
            <a:ext cx="6400800" cy="4572000"/>
          </a:xfrm>
          <a:prstGeom prst="rect">
            <a:avLst/>
          </a:prstGeom>
        </p:spPr>
      </p:pic>
      <p:sp>
        <p:nvSpPr>
          <p:cNvPr id="12185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ACF 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of temperature </a:t>
            </a:r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924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306875"/>
            <a:ext cx="6400800" cy="4572000"/>
          </a:xfrm>
          <a:prstGeom prst="rect">
            <a:avLst/>
          </a:prstGeom>
        </p:spPr>
      </p:pic>
      <p:sp>
        <p:nvSpPr>
          <p:cNvPr id="12185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PACF of temperature </a:t>
            </a:r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4514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Cross-covariance function (CCVF)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675" name="TextBox 5"/>
          <p:cNvSpPr txBox="1">
            <a:spLocks noChangeArrowheads="1"/>
          </p:cNvSpPr>
          <p:nvPr/>
        </p:nvSpPr>
        <p:spPr bwMode="auto">
          <a:xfrm>
            <a:off x="1150232" y="1477963"/>
            <a:ext cx="6981561" cy="24006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Often we are interested in looking for relationships between 2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different time series</a:t>
            </a:r>
          </a:p>
          <a:p>
            <a:pPr marL="223838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We can extend the idea of </a:t>
            </a:r>
            <a:r>
              <a:rPr lang="en-US" dirty="0" err="1" smtClean="0">
                <a:solidFill>
                  <a:srgbClr val="000000"/>
                </a:solidFill>
                <a:latin typeface="Calibri" charset="0"/>
              </a:rPr>
              <a:t>autocovariance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to examine the covariance between</a:t>
            </a:r>
            <a:r>
              <a:rPr lang="en-US" dirty="0">
                <a:latin typeface="Calibri" charset="0"/>
              </a:rPr>
              <a:t> </a:t>
            </a:r>
            <a:r>
              <a:rPr lang="en-US" dirty="0" smtClean="0">
                <a:latin typeface="Calibri" charset="0"/>
              </a:rPr>
              <a:t>2 different </a:t>
            </a:r>
            <a:r>
              <a:rPr lang="en-US" dirty="0" err="1" smtClean="0">
                <a:latin typeface="Calibri" charset="0"/>
              </a:rPr>
              <a:t>ts</a:t>
            </a:r>
            <a:endParaRPr lang="en-US" dirty="0" smtClean="0">
              <a:latin typeface="Calibri" charset="0"/>
            </a:endParaRPr>
          </a:p>
          <a:p>
            <a:pPr marL="223838" lvl="0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Define the cross-covariance function (CCVF) for x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&amp; y</a:t>
            </a:r>
            <a:endParaRPr lang="en-US" dirty="0">
              <a:solidFill>
                <a:srgbClr val="000000"/>
              </a:solidFill>
              <a:latin typeface="Symbol" charset="2"/>
              <a:cs typeface="Symbol" charset="2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84404"/>
              </p:ext>
            </p:extLst>
          </p:nvPr>
        </p:nvGraphicFramePr>
        <p:xfrm>
          <a:off x="1856631" y="3966841"/>
          <a:ext cx="32512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690" name="Equation" r:id="rId4" imgW="1625600" imgH="457200" progId="Equation.3">
                  <p:embed/>
                </p:oleObj>
              </mc:Choice>
              <mc:Fallback>
                <p:oleObj name="Equation" r:id="rId4" imgW="1625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56631" y="3966841"/>
                        <a:ext cx="3251200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6753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Cross-correlation function (CCF)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434361" y="1534311"/>
            <a:ext cx="627527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The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cross-correlation function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(CCF) is the CCVF normalized by standard deviations of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&amp;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y</a:t>
            </a: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1635856"/>
              </p:ext>
            </p:extLst>
          </p:nvPr>
        </p:nvGraphicFramePr>
        <p:xfrm>
          <a:off x="2400156" y="2503603"/>
          <a:ext cx="20066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14" name="Equation" r:id="rId4" imgW="1003300" imgH="482600" progId="Equation.3">
                  <p:embed/>
                </p:oleObj>
              </mc:Choice>
              <mc:Fallback>
                <p:oleObj name="Equation" r:id="rId4" imgW="10033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00156" y="2503603"/>
                        <a:ext cx="20066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8507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CCF for sunspots and lynx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507" y="2000645"/>
            <a:ext cx="4114800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4076" y="2343545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650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Iterative approach to model building</a:t>
            </a:r>
          </a:p>
        </p:txBody>
      </p:sp>
      <p:sp>
        <p:nvSpPr>
          <p:cNvPr id="28675" name="TextBox 5"/>
          <p:cNvSpPr txBox="1">
            <a:spLocks noChangeArrowheads="1"/>
          </p:cNvSpPr>
          <p:nvPr/>
        </p:nvSpPr>
        <p:spPr bwMode="auto">
          <a:xfrm>
            <a:off x="2344738" y="1608138"/>
            <a:ext cx="2193925" cy="63976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Postulate general class of models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2344738" y="2722563"/>
            <a:ext cx="2193925" cy="63976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Identify candidate model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344738" y="3871913"/>
            <a:ext cx="2193925" cy="63976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Estimate parameters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7" name="TextBox 5"/>
          <p:cNvSpPr txBox="1">
            <a:spLocks noChangeArrowheads="1"/>
          </p:cNvSpPr>
          <p:nvPr/>
        </p:nvSpPr>
        <p:spPr bwMode="auto">
          <a:xfrm>
            <a:off x="2344738" y="4975225"/>
            <a:ext cx="2193925" cy="639763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>
                <a:solidFill>
                  <a:srgbClr val="FFFFFF"/>
                </a:solidFill>
                <a:latin typeface="Calibri" charset="0"/>
              </a:rPr>
              <a:t>Diagnostics:</a:t>
            </a:r>
          </a:p>
          <a:p>
            <a:pPr algn="ctr" eaLnBrk="1" hangingPunct="1"/>
            <a:r>
              <a:rPr lang="en-US" sz="1800">
                <a:solidFill>
                  <a:srgbClr val="FFFFFF"/>
                </a:solidFill>
                <a:latin typeface="Calibri" charset="0"/>
              </a:rPr>
              <a:t>is model adequate?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5578475" y="4975225"/>
            <a:ext cx="2193925" cy="639763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Use model for forecasting or control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cxnSp>
        <p:nvCxnSpPr>
          <p:cNvPr id="10" name="Straight Arrow Connector 9"/>
          <p:cNvCxnSpPr>
            <a:stCxn id="28675" idx="2"/>
            <a:endCxn id="5" idx="0"/>
          </p:cNvCxnSpPr>
          <p:nvPr/>
        </p:nvCxnSpPr>
        <p:spPr>
          <a:xfrm rot="5400000">
            <a:off x="3205956" y="2485232"/>
            <a:ext cx="473075" cy="158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2"/>
            <a:endCxn id="6" idx="0"/>
          </p:cNvCxnSpPr>
          <p:nvPr/>
        </p:nvCxnSpPr>
        <p:spPr>
          <a:xfrm rot="5400000">
            <a:off x="3186906" y="3617119"/>
            <a:ext cx="511175" cy="158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>
          <a:xfrm rot="5400000">
            <a:off x="3211513" y="4743450"/>
            <a:ext cx="461962" cy="158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7" idx="1"/>
            <a:endCxn id="5" idx="1"/>
          </p:cNvCxnSpPr>
          <p:nvPr/>
        </p:nvCxnSpPr>
        <p:spPr>
          <a:xfrm rot="10800000">
            <a:off x="2344738" y="3041650"/>
            <a:ext cx="1587" cy="2252663"/>
          </a:xfrm>
          <a:prstGeom prst="bentConnector3">
            <a:avLst>
              <a:gd name="adj1" fmla="val 58890510"/>
            </a:avLst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533" name="TextBox 31"/>
          <p:cNvSpPr txBox="1">
            <a:spLocks noChangeArrowheads="1"/>
          </p:cNvSpPr>
          <p:nvPr/>
        </p:nvSpPr>
        <p:spPr bwMode="auto">
          <a:xfrm>
            <a:off x="1562100" y="5294313"/>
            <a:ext cx="641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>
                <a:solidFill>
                  <a:srgbClr val="7F7F7F"/>
                </a:solidFill>
                <a:latin typeface="Calibri" charset="0"/>
              </a:rPr>
              <a:t>No</a:t>
            </a:r>
          </a:p>
        </p:txBody>
      </p:sp>
      <p:sp>
        <p:nvSpPr>
          <p:cNvPr id="107534" name="TextBox 37"/>
          <p:cNvSpPr txBox="1">
            <a:spLocks noChangeArrowheads="1"/>
          </p:cNvSpPr>
          <p:nvPr/>
        </p:nvSpPr>
        <p:spPr bwMode="auto">
          <a:xfrm>
            <a:off x="4732338" y="5294313"/>
            <a:ext cx="6397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>
                <a:solidFill>
                  <a:srgbClr val="7F7F7F"/>
                </a:solidFill>
                <a:latin typeface="Calibri" charset="0"/>
              </a:rPr>
              <a:t>Yes</a:t>
            </a:r>
          </a:p>
        </p:txBody>
      </p:sp>
      <p:cxnSp>
        <p:nvCxnSpPr>
          <p:cNvPr id="25" name="Straight Arrow Connector 24"/>
          <p:cNvCxnSpPr>
            <a:stCxn id="7" idx="3"/>
            <a:endCxn id="8" idx="1"/>
          </p:cNvCxnSpPr>
          <p:nvPr/>
        </p:nvCxnSpPr>
        <p:spPr>
          <a:xfrm>
            <a:off x="4538663" y="5294313"/>
            <a:ext cx="1039812" cy="1587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315856" y="2455232"/>
            <a:ext cx="26589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n-lt"/>
              </a:rPr>
              <a:t>As we will see later, ACF &amp; PACF will be </a:t>
            </a:r>
            <a:r>
              <a:rPr lang="en-US" sz="2400" i="1" dirty="0" smtClean="0">
                <a:latin typeface="+mn-lt"/>
              </a:rPr>
              <a:t>very</a:t>
            </a:r>
            <a:r>
              <a:rPr lang="en-US" sz="2400" dirty="0" smtClean="0">
                <a:latin typeface="+mn-lt"/>
              </a:rPr>
              <a:t> useful here</a:t>
            </a:r>
            <a:endParaRPr lang="en-US" sz="2400" dirty="0">
              <a:latin typeface="+mn-lt"/>
            </a:endParaRPr>
          </a:p>
        </p:txBody>
      </p:sp>
      <p:cxnSp>
        <p:nvCxnSpPr>
          <p:cNvPr id="17" name="Straight Arrow Connector 16"/>
          <p:cNvCxnSpPr>
            <a:stCxn id="16" idx="1"/>
          </p:cNvCxnSpPr>
          <p:nvPr/>
        </p:nvCxnSpPr>
        <p:spPr>
          <a:xfrm flipH="1" flipV="1">
            <a:off x="4861324" y="3047821"/>
            <a:ext cx="454532" cy="757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46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White noise (WN)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4035" name="TextBox 5"/>
          <p:cNvSpPr txBox="1">
            <a:spLocks noChangeArrowheads="1"/>
          </p:cNvSpPr>
          <p:nvPr/>
        </p:nvSpPr>
        <p:spPr bwMode="auto">
          <a:xfrm>
            <a:off x="1120227" y="1357469"/>
            <a:ext cx="6868331" cy="1877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eaLnBrk="1" hangingPunct="1">
              <a:spcAft>
                <a:spcPts val="12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A time series {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: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= 1,2,3,…,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n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} is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discrete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white noise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if the variables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1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2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3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…,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n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are</a:t>
            </a:r>
          </a:p>
          <a:p>
            <a:pPr marL="339725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independent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and</a:t>
            </a:r>
          </a:p>
          <a:p>
            <a:pPr marL="339725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identically distributed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with a mean of zero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TextBox 5"/>
          <p:cNvSpPr txBox="1">
            <a:spLocks noChangeArrowheads="1"/>
          </p:cNvSpPr>
          <p:nvPr/>
        </p:nvSpPr>
        <p:spPr bwMode="auto">
          <a:xfrm>
            <a:off x="1120227" y="3429805"/>
            <a:ext cx="6868331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eaLnBrk="1" hangingPunct="1">
              <a:spcAft>
                <a:spcPts val="1200"/>
              </a:spcAft>
            </a:pPr>
            <a:r>
              <a:rPr lang="en-US" i="1" dirty="0" smtClean="0">
                <a:solidFill>
                  <a:schemeClr val="accent2">
                    <a:lumMod val="75000"/>
                  </a:schemeClr>
                </a:solidFill>
                <a:latin typeface="Calibri" charset="0"/>
              </a:rPr>
              <a:t>Note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Calibri" charset="0"/>
              </a:rPr>
              <a:t>: At this point we are making </a:t>
            </a: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  <a:latin typeface="Calibri" charset="0"/>
              </a:rPr>
              <a:t>no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Calibri" charset="0"/>
              </a:rPr>
              <a:t> assumptions about the distributional form of {</a:t>
            </a:r>
            <a:r>
              <a:rPr lang="en-US" i="1" dirty="0" err="1" smtClean="0">
                <a:solidFill>
                  <a:schemeClr val="accent2">
                    <a:lumMod val="75000"/>
                  </a:schemeClr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chemeClr val="accent2">
                    <a:lumMod val="75000"/>
                  </a:schemeClr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Calibri" charset="0"/>
              </a:rPr>
              <a:t>}!</a:t>
            </a:r>
          </a:p>
          <a:p>
            <a:pPr marL="0" indent="0" eaLnBrk="1" hangingPunct="1">
              <a:spcAft>
                <a:spcPts val="6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For example, </a:t>
            </a:r>
            <a:r>
              <a:rPr lang="en-US" i="1" dirty="0" err="1">
                <a:latin typeface="Calibri" charset="0"/>
              </a:rPr>
              <a:t>w</a:t>
            </a:r>
            <a:r>
              <a:rPr lang="en-US" i="1" baseline="-25000" dirty="0" err="1">
                <a:latin typeface="Calibri" charset="0"/>
              </a:rPr>
              <a:t>t</a:t>
            </a:r>
            <a:r>
              <a:rPr lang="en-US" i="1" baseline="-25000" dirty="0">
                <a:latin typeface="Calibri" charset="0"/>
              </a:rPr>
              <a:t> </a:t>
            </a:r>
            <a:r>
              <a:rPr lang="en-US" dirty="0" smtClean="0">
                <a:latin typeface="Calibri" charset="0"/>
              </a:rPr>
              <a:t>might be distributed as</a:t>
            </a:r>
            <a:endParaRPr lang="en-US" dirty="0" smtClean="0">
              <a:solidFill>
                <a:srgbClr val="000000"/>
              </a:solidFill>
              <a:latin typeface="Calibri" charset="0"/>
            </a:endParaRPr>
          </a:p>
          <a:p>
            <a:pPr marL="342900" indent="-342900" eaLnBrk="1" hangingPunct="1">
              <a:spcAft>
                <a:spcPts val="600"/>
              </a:spcAft>
              <a:buFont typeface="Arial"/>
              <a:buChar char="•"/>
            </a:pPr>
            <a:r>
              <a:rPr lang="en-US" dirty="0" err="1" smtClean="0">
                <a:latin typeface="Calibri" charset="0"/>
              </a:rPr>
              <a:t>DiscreteUniform</a:t>
            </a:r>
            <a:r>
              <a:rPr lang="en-US" dirty="0" smtClean="0">
                <a:latin typeface="Calibri" charset="0"/>
              </a:rPr>
              <a:t>({-2,-1,0,1,2})</a:t>
            </a:r>
            <a:endParaRPr lang="en-US" dirty="0">
              <a:latin typeface="Calibri" charset="0"/>
            </a:endParaRPr>
          </a:p>
          <a:p>
            <a:pPr marL="342900" indent="-342900" eaLnBrk="1" hangingPunct="1">
              <a:spcAft>
                <a:spcPts val="600"/>
              </a:spcAft>
              <a:buFont typeface="Arial"/>
              <a:buChar char="•"/>
            </a:pPr>
            <a:r>
              <a:rPr lang="en-US" dirty="0" smtClean="0">
                <a:latin typeface="Calibri" charset="0"/>
              </a:rPr>
              <a:t>Normal(0,1)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5709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Topics for today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1856926" y="1601788"/>
            <a:ext cx="5430149" cy="3585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Expectation, mean &amp; variance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Covariance &amp; correlation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err="1" smtClean="0">
                <a:latin typeface="Calibri" charset="0"/>
              </a:rPr>
              <a:t>Stationarity</a:t>
            </a:r>
            <a:endParaRPr lang="en-US" dirty="0" smtClean="0">
              <a:latin typeface="Calibri" charset="0"/>
            </a:endParaRP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err="1" smtClean="0">
                <a:latin typeface="Calibri" charset="0"/>
              </a:rPr>
              <a:t>Autocovariance</a:t>
            </a:r>
            <a:r>
              <a:rPr lang="en-US" dirty="0" smtClean="0">
                <a:latin typeface="Calibri" charset="0"/>
              </a:rPr>
              <a:t> &amp; autocorrelation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err="1" smtClean="0">
                <a:latin typeface="Calibri" charset="0"/>
              </a:rPr>
              <a:t>Correlograms</a:t>
            </a:r>
            <a:endParaRPr lang="en-US" dirty="0" smtClean="0">
              <a:latin typeface="Calibri" charset="0"/>
            </a:endParaRP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White </a:t>
            </a:r>
            <a:r>
              <a:rPr lang="en-US" dirty="0" smtClean="0">
                <a:latin typeface="Calibri" charset="0"/>
              </a:rPr>
              <a:t>noise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Random walks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Backshift &amp; difference operators</a:t>
            </a:r>
            <a:endParaRPr lang="en-US" dirty="0"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899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White noise (WN)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4035" name="TextBox 5"/>
          <p:cNvSpPr txBox="1">
            <a:spLocks noChangeArrowheads="1"/>
          </p:cNvSpPr>
          <p:nvPr/>
        </p:nvSpPr>
        <p:spPr bwMode="auto">
          <a:xfrm>
            <a:off x="1120227" y="1357469"/>
            <a:ext cx="6868331" cy="1877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eaLnBrk="1" hangingPunct="1">
              <a:spcAft>
                <a:spcPts val="12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A time series {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: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= 1,2,3,…,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n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} is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discrete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white noise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if the variables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1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2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3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…,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n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are</a:t>
            </a:r>
          </a:p>
          <a:p>
            <a:pPr marL="339725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independent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and</a:t>
            </a:r>
          </a:p>
          <a:p>
            <a:pPr marL="339725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identically distributed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with a mean of zero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2819651"/>
              </p:ext>
            </p:extLst>
          </p:nvPr>
        </p:nvGraphicFramePr>
        <p:xfrm>
          <a:off x="1344271" y="4402002"/>
          <a:ext cx="8636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04" name="Equation" r:id="rId4" imgW="431800" imgH="215900" progId="Equation.3">
                  <p:embed/>
                </p:oleObj>
              </mc:Choice>
              <mc:Fallback>
                <p:oleObj name="Equation" r:id="rId4" imgW="431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44271" y="4402002"/>
                        <a:ext cx="8636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120227" y="3580022"/>
            <a:ext cx="68683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eaLnBrk="1" hangingPunct="1">
              <a:spcAft>
                <a:spcPts val="12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Gaussian WN has the following 2</a:t>
            </a:r>
            <a:r>
              <a:rPr lang="en-US" baseline="30000" dirty="0" smtClean="0">
                <a:solidFill>
                  <a:srgbClr val="000000"/>
                </a:solidFill>
                <a:latin typeface="Calibri" charset="0"/>
              </a:rPr>
              <a:t>nd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-order properties: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6383316"/>
              </p:ext>
            </p:extLst>
          </p:nvPr>
        </p:nvGraphicFramePr>
        <p:xfrm>
          <a:off x="2709471" y="4096246"/>
          <a:ext cx="2768600" cy="101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05" name="Equation" r:id="rId6" imgW="1384300" imgH="508000" progId="Equation.3">
                  <p:embed/>
                </p:oleObj>
              </mc:Choice>
              <mc:Fallback>
                <p:oleObj name="Equation" r:id="rId6" imgW="13843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709471" y="4096246"/>
                        <a:ext cx="2768600" cy="101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9213037"/>
              </p:ext>
            </p:extLst>
          </p:nvPr>
        </p:nvGraphicFramePr>
        <p:xfrm>
          <a:off x="5869666" y="4108946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06" name="Equation" r:id="rId8" imgW="1320800" imgH="495300" progId="Equation.3">
                  <p:embed/>
                </p:oleObj>
              </mc:Choice>
              <mc:Fallback>
                <p:oleObj name="Equation" r:id="rId8" imgW="13208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69666" y="4108946"/>
                        <a:ext cx="26416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28811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White noise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96" y="1600200"/>
            <a:ext cx="8229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547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Random walk (RW)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4035" name="TextBox 5"/>
          <p:cNvSpPr txBox="1">
            <a:spLocks noChangeArrowheads="1"/>
          </p:cNvSpPr>
          <p:nvPr/>
        </p:nvSpPr>
        <p:spPr bwMode="auto">
          <a:xfrm>
            <a:off x="1120227" y="1457961"/>
            <a:ext cx="6868331" cy="1508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eaLnBrk="1" hangingPunct="1">
              <a:spcAft>
                <a:spcPts val="12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A time series {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: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= 1,2,3,…,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n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} is a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random walk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if</a:t>
            </a:r>
          </a:p>
          <a:p>
            <a:pPr marL="339725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=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-1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+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and</a:t>
            </a:r>
          </a:p>
          <a:p>
            <a:pPr marL="339725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is white noise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0980434"/>
              </p:ext>
            </p:extLst>
          </p:nvPr>
        </p:nvGraphicFramePr>
        <p:xfrm>
          <a:off x="1344271" y="4242468"/>
          <a:ext cx="8636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530" name="Equation" r:id="rId4" imgW="431800" imgH="215900" progId="Equation.3">
                  <p:embed/>
                </p:oleObj>
              </mc:Choice>
              <mc:Fallback>
                <p:oleObj name="Equation" r:id="rId4" imgW="431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44271" y="4242468"/>
                        <a:ext cx="8636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120227" y="3420488"/>
            <a:ext cx="68683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eaLnBrk="1" hangingPunct="1">
              <a:spcAft>
                <a:spcPts val="12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RW has the following 2</a:t>
            </a:r>
            <a:r>
              <a:rPr lang="en-US" baseline="30000" dirty="0" smtClean="0">
                <a:solidFill>
                  <a:srgbClr val="000000"/>
                </a:solidFill>
                <a:latin typeface="Calibri" charset="0"/>
              </a:rPr>
              <a:t>nd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-order properties: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8514137"/>
              </p:ext>
            </p:extLst>
          </p:nvPr>
        </p:nvGraphicFramePr>
        <p:xfrm>
          <a:off x="2657703" y="4191000"/>
          <a:ext cx="13716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531" name="Equation" r:id="rId6" imgW="685800" imgH="254000" progId="Equation.3">
                  <p:embed/>
                </p:oleObj>
              </mc:Choice>
              <mc:Fallback>
                <p:oleObj name="Equation" r:id="rId6" imgW="6858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57703" y="4191000"/>
                        <a:ext cx="1371600" cy="50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5068979"/>
              </p:ext>
            </p:extLst>
          </p:nvPr>
        </p:nvGraphicFramePr>
        <p:xfrm>
          <a:off x="4372414" y="4018645"/>
          <a:ext cx="4114800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532" name="Equation" r:id="rId8" imgW="2057400" imgH="546100" progId="Equation.3">
                  <p:embed/>
                </p:oleObj>
              </mc:Choice>
              <mc:Fallback>
                <p:oleObj name="Equation" r:id="rId8" imgW="20574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72414" y="4018645"/>
                        <a:ext cx="4114800" cy="109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923228" y="5376523"/>
            <a:ext cx="52975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chemeClr val="accent2">
                    <a:lumMod val="75000"/>
                  </a:schemeClr>
                </a:solidFill>
                <a:latin typeface="+mn-lt"/>
              </a:rPr>
              <a:t>Note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latin typeface="+mn-lt"/>
              </a:rPr>
              <a:t>: Random walks are NOT stationary!</a:t>
            </a:r>
            <a:endParaRPr lang="en-US" sz="2400" dirty="0">
              <a:solidFill>
                <a:schemeClr val="accent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575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Random walk (RW)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00" y="1600200"/>
            <a:ext cx="8229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498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8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The backward shift operator (</a:t>
            </a:r>
            <a:r>
              <a:rPr lang="en-US" b="1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B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1384" name="TextBox 5"/>
          <p:cNvSpPr txBox="1">
            <a:spLocks noChangeArrowheads="1"/>
          </p:cNvSpPr>
          <p:nvPr/>
        </p:nvSpPr>
        <p:spPr bwMode="auto">
          <a:xfrm>
            <a:off x="1972892" y="1438275"/>
            <a:ext cx="5177307" cy="1661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Define </a:t>
            </a:r>
            <a:r>
              <a:rPr lang="en-US" dirty="0">
                <a:latin typeface="Calibri" charset="0"/>
              </a:rPr>
              <a:t>the </a:t>
            </a:r>
            <a:r>
              <a:rPr lang="en-US" i="1" dirty="0" smtClean="0">
                <a:latin typeface="Calibri" charset="0"/>
              </a:rPr>
              <a:t>backward shift </a:t>
            </a:r>
            <a:r>
              <a:rPr lang="en-US" i="1" dirty="0">
                <a:latin typeface="Calibri" charset="0"/>
              </a:rPr>
              <a:t>operator</a:t>
            </a:r>
            <a:r>
              <a:rPr lang="en-US" dirty="0">
                <a:latin typeface="Calibri" charset="0"/>
              </a:rPr>
              <a:t> by</a:t>
            </a: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endParaRPr lang="en-US" dirty="0">
              <a:latin typeface="Calibri" charset="0"/>
            </a:endParaRP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Or, more generally </a:t>
            </a:r>
            <a:r>
              <a:rPr lang="en-US" dirty="0" smtClean="0">
                <a:latin typeface="Calibri" charset="0"/>
              </a:rPr>
              <a:t>as</a:t>
            </a:r>
            <a:endParaRPr lang="en-US" dirty="0">
              <a:latin typeface="Calibri" charset="0"/>
            </a:endParaRPr>
          </a:p>
        </p:txBody>
      </p:sp>
      <p:graphicFrame>
        <p:nvGraphicFramePr>
          <p:cNvPr id="10137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5270914"/>
              </p:ext>
            </p:extLst>
          </p:nvPr>
        </p:nvGraphicFramePr>
        <p:xfrm>
          <a:off x="2918475" y="1944688"/>
          <a:ext cx="1260475" cy="45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797" name="Equation" r:id="rId4" imgW="596900" imgH="215900" progId="Equation.3">
                  <p:embed/>
                </p:oleObj>
              </mc:Choice>
              <mc:Fallback>
                <p:oleObj name="Equation" r:id="rId4" imgW="596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8475" y="1944688"/>
                        <a:ext cx="1260475" cy="4556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38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361033"/>
              </p:ext>
            </p:extLst>
          </p:nvPr>
        </p:nvGraphicFramePr>
        <p:xfrm>
          <a:off x="2788475" y="3103563"/>
          <a:ext cx="1398587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798" name="Equation" r:id="rId6" imgW="660400" imgH="241300" progId="Equation.3">
                  <p:embed/>
                </p:oleObj>
              </mc:Choice>
              <mc:Fallback>
                <p:oleObj name="Equation" r:id="rId6" imgW="660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88475" y="3103563"/>
                        <a:ext cx="1398587" cy="509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1972892" y="3850839"/>
            <a:ext cx="517730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So, RW model can be expressed as</a:t>
            </a:r>
            <a:endParaRPr lang="en-US" dirty="0">
              <a:latin typeface="Calibri" charset="0"/>
            </a:endParaRPr>
          </a:p>
        </p:txBody>
      </p:sp>
      <p:graphicFrame>
        <p:nvGraphicFramePr>
          <p:cNvPr id="1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6546870"/>
              </p:ext>
            </p:extLst>
          </p:nvPr>
        </p:nvGraphicFramePr>
        <p:xfrm>
          <a:off x="3113974" y="4363086"/>
          <a:ext cx="1666875" cy="45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799" name="Equation" r:id="rId8" imgW="787400" imgH="215900" progId="Equation.3">
                  <p:embed/>
                </p:oleObj>
              </mc:Choice>
              <mc:Fallback>
                <p:oleObj name="Equation" r:id="rId8" imgW="7874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13974" y="4363086"/>
                        <a:ext cx="1666875" cy="4556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6855800"/>
              </p:ext>
            </p:extLst>
          </p:nvPr>
        </p:nvGraphicFramePr>
        <p:xfrm>
          <a:off x="2273963" y="4925222"/>
          <a:ext cx="1801812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800" name="Equation" r:id="rId10" imgW="850900" imgH="241300" progId="Equation.3">
                  <p:embed/>
                </p:oleObj>
              </mc:Choice>
              <mc:Fallback>
                <p:oleObj name="Equation" r:id="rId10" imgW="8509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73963" y="4925222"/>
                        <a:ext cx="1801812" cy="509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7578131"/>
              </p:ext>
            </p:extLst>
          </p:nvPr>
        </p:nvGraphicFramePr>
        <p:xfrm>
          <a:off x="3123963" y="5451323"/>
          <a:ext cx="2016125" cy="59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801" name="Equation" r:id="rId12" imgW="952500" imgH="279400" progId="Equation.3">
                  <p:embed/>
                </p:oleObj>
              </mc:Choice>
              <mc:Fallback>
                <p:oleObj name="Equation" r:id="rId12" imgW="9525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23963" y="5451323"/>
                        <a:ext cx="2016125" cy="5905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0693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8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The difference operator (∇)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1384" name="TextBox 5"/>
          <p:cNvSpPr txBox="1">
            <a:spLocks noChangeArrowheads="1"/>
          </p:cNvSpPr>
          <p:nvPr/>
        </p:nvSpPr>
        <p:spPr bwMode="auto">
          <a:xfrm>
            <a:off x="1712014" y="1438275"/>
            <a:ext cx="56800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Define the first </a:t>
            </a:r>
            <a:r>
              <a:rPr lang="en-US" i="1" dirty="0">
                <a:latin typeface="Calibri" charset="0"/>
              </a:rPr>
              <a:t>difference operator</a:t>
            </a:r>
            <a:r>
              <a:rPr lang="en-US" dirty="0">
                <a:latin typeface="Calibri" charset="0"/>
              </a:rPr>
              <a:t> </a:t>
            </a:r>
            <a:r>
              <a:rPr lang="en-US" dirty="0" smtClean="0">
                <a:latin typeface="Calibri" charset="0"/>
              </a:rPr>
              <a:t>as</a:t>
            </a:r>
            <a:endParaRPr lang="en-US" dirty="0">
              <a:latin typeface="Calibri" charset="0"/>
            </a:endParaRPr>
          </a:p>
        </p:txBody>
      </p:sp>
      <p:graphicFrame>
        <p:nvGraphicFramePr>
          <p:cNvPr id="101378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569457"/>
              </p:ext>
            </p:extLst>
          </p:nvPr>
        </p:nvGraphicFramePr>
        <p:xfrm>
          <a:off x="2369675" y="1974850"/>
          <a:ext cx="1797050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638" name="Equation" r:id="rId4" imgW="850900" imgH="215900" progId="Equation.3">
                  <p:embed/>
                </p:oleObj>
              </mc:Choice>
              <mc:Fallback>
                <p:oleObj name="Equation" r:id="rId4" imgW="8509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9675" y="1974850"/>
                        <a:ext cx="1797050" cy="4556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1712014" y="2590917"/>
            <a:ext cx="582824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So, first differencing a RW model yields WN</a:t>
            </a:r>
            <a:endParaRPr lang="en-US" dirty="0">
              <a:latin typeface="Calibri" charset="0"/>
            </a:endParaRPr>
          </a:p>
        </p:txBody>
      </p:sp>
      <p:graphicFrame>
        <p:nvGraphicFramePr>
          <p:cNvPr id="10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63118"/>
              </p:ext>
            </p:extLst>
          </p:nvPr>
        </p:nvGraphicFramePr>
        <p:xfrm>
          <a:off x="2350731" y="3120332"/>
          <a:ext cx="3032125" cy="1500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639" name="Equation" r:id="rId6" imgW="1435100" imgH="711200" progId="Equation.3">
                  <p:embed/>
                </p:oleObj>
              </mc:Choice>
              <mc:Fallback>
                <p:oleObj name="Equation" r:id="rId6" imgW="1435100" imgH="711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0731" y="3120332"/>
                        <a:ext cx="3032125" cy="15001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2311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8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The difference operator (∇)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1384" name="TextBox 5"/>
          <p:cNvSpPr txBox="1">
            <a:spLocks noChangeArrowheads="1"/>
          </p:cNvSpPr>
          <p:nvPr/>
        </p:nvSpPr>
        <p:spPr bwMode="auto">
          <a:xfrm>
            <a:off x="1718665" y="1438275"/>
            <a:ext cx="56800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Differences </a:t>
            </a:r>
            <a:r>
              <a:rPr lang="en-US" dirty="0">
                <a:latin typeface="Calibri" charset="0"/>
              </a:rPr>
              <a:t>of order </a:t>
            </a:r>
            <a:r>
              <a:rPr lang="en-US" i="1" dirty="0">
                <a:latin typeface="Calibri" charset="0"/>
              </a:rPr>
              <a:t>d</a:t>
            </a:r>
            <a:r>
              <a:rPr lang="en-US" dirty="0">
                <a:latin typeface="Calibri" charset="0"/>
              </a:rPr>
              <a:t> are then defined by</a:t>
            </a:r>
          </a:p>
        </p:txBody>
      </p:sp>
      <p:graphicFrame>
        <p:nvGraphicFramePr>
          <p:cNvPr id="101381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3748807"/>
              </p:ext>
            </p:extLst>
          </p:nvPr>
        </p:nvGraphicFramePr>
        <p:xfrm>
          <a:off x="2354865" y="1896553"/>
          <a:ext cx="1716088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488" name="Equation" r:id="rId4" imgW="812800" imgH="279400" progId="Equation.3">
                  <p:embed/>
                </p:oleObj>
              </mc:Choice>
              <mc:Fallback>
                <p:oleObj name="Equation" r:id="rId4" imgW="8128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4865" y="1896553"/>
                        <a:ext cx="1716088" cy="587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5"/>
          <p:cNvSpPr txBox="1">
            <a:spLocks noChangeArrowheads="1"/>
          </p:cNvSpPr>
          <p:nvPr/>
        </p:nvSpPr>
        <p:spPr bwMode="auto">
          <a:xfrm>
            <a:off x="1712014" y="2590917"/>
            <a:ext cx="582824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For example, twice differencing a </a:t>
            </a:r>
            <a:r>
              <a:rPr lang="en-US" dirty="0" err="1">
                <a:latin typeface="Calibri" charset="0"/>
              </a:rPr>
              <a:t>ts</a:t>
            </a:r>
            <a:endParaRPr lang="en-US" dirty="0">
              <a:latin typeface="Calibri" charset="0"/>
            </a:endParaRPr>
          </a:p>
        </p:txBody>
      </p:sp>
      <p:graphicFrame>
        <p:nvGraphicFramePr>
          <p:cNvPr id="1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437385"/>
              </p:ext>
            </p:extLst>
          </p:nvPr>
        </p:nvGraphicFramePr>
        <p:xfrm>
          <a:off x="2354865" y="3070508"/>
          <a:ext cx="3806825" cy="229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489" name="Equation" r:id="rId6" imgW="1803400" imgH="1092200" progId="Equation.3">
                  <p:embed/>
                </p:oleObj>
              </mc:Choice>
              <mc:Fallback>
                <p:oleObj name="Equation" r:id="rId6" imgW="1803400" imgH="1092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4865" y="3070508"/>
                        <a:ext cx="3806825" cy="22955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2240704" y="3697053"/>
            <a:ext cx="3942841" cy="5851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346561" y="4228467"/>
            <a:ext cx="3942841" cy="5851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385928" y="4766531"/>
            <a:ext cx="3942841" cy="5851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829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 animBg="1"/>
      <p:bldP spid="13" grpId="0" animBg="1"/>
      <p:bldP spid="1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Difference to remove trend/season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9332" name="TextBox 5"/>
          <p:cNvSpPr txBox="1">
            <a:spLocks noChangeArrowheads="1"/>
          </p:cNvSpPr>
          <p:nvPr/>
        </p:nvSpPr>
        <p:spPr bwMode="auto">
          <a:xfrm>
            <a:off x="1276911" y="1468278"/>
            <a:ext cx="6590179" cy="397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Differencing is a </a:t>
            </a:r>
            <a:r>
              <a:rPr lang="en-US" dirty="0">
                <a:latin typeface="Calibri" charset="0"/>
              </a:rPr>
              <a:t>very simple means for removing a </a:t>
            </a:r>
            <a:r>
              <a:rPr lang="en-US" dirty="0" smtClean="0">
                <a:latin typeface="Calibri" charset="0"/>
              </a:rPr>
              <a:t>trend </a:t>
            </a:r>
            <a:r>
              <a:rPr lang="en-US" dirty="0">
                <a:latin typeface="Calibri" charset="0"/>
              </a:rPr>
              <a:t>or </a:t>
            </a:r>
            <a:r>
              <a:rPr lang="en-US" dirty="0" smtClean="0">
                <a:latin typeface="Calibri" charset="0"/>
              </a:rPr>
              <a:t>seasonal effect</a:t>
            </a: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The </a:t>
            </a:r>
            <a:r>
              <a:rPr lang="en-US" dirty="0" smtClean="0">
                <a:latin typeface="Calibri" charset="0"/>
              </a:rPr>
              <a:t>1</a:t>
            </a:r>
            <a:r>
              <a:rPr lang="en-US" baseline="30000" dirty="0" smtClean="0">
                <a:latin typeface="Calibri" charset="0"/>
              </a:rPr>
              <a:t>st</a:t>
            </a:r>
            <a:r>
              <a:rPr lang="en-US" dirty="0" smtClean="0">
                <a:latin typeface="Calibri" charset="0"/>
              </a:rPr>
              <a:t>-</a:t>
            </a:r>
            <a:r>
              <a:rPr lang="en-US" dirty="0">
                <a:latin typeface="Calibri" charset="0"/>
              </a:rPr>
              <a:t>difference removes a linear trend, </a:t>
            </a:r>
            <a:r>
              <a:rPr lang="en-US" dirty="0" smtClean="0">
                <a:latin typeface="Calibri" charset="0"/>
              </a:rPr>
              <a:t>a 2</a:t>
            </a:r>
            <a:r>
              <a:rPr lang="en-US" baseline="30000" dirty="0" smtClean="0">
                <a:latin typeface="Calibri" charset="0"/>
              </a:rPr>
              <a:t>nd</a:t>
            </a:r>
            <a:r>
              <a:rPr lang="en-US" dirty="0" smtClean="0">
                <a:latin typeface="Calibri" charset="0"/>
              </a:rPr>
              <a:t>-difference would remove </a:t>
            </a:r>
            <a:r>
              <a:rPr lang="en-US" dirty="0">
                <a:latin typeface="Calibri" charset="0"/>
              </a:rPr>
              <a:t>a quadratic trend, </a:t>
            </a:r>
            <a:r>
              <a:rPr lang="en-US" dirty="0" smtClean="0">
                <a:latin typeface="Calibri" charset="0"/>
              </a:rPr>
              <a:t>etc.</a:t>
            </a:r>
            <a:endParaRPr lang="en-US" dirty="0">
              <a:latin typeface="Calibri" charset="0"/>
            </a:endParaRP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For seasonal </a:t>
            </a:r>
            <a:r>
              <a:rPr lang="en-US" dirty="0" smtClean="0">
                <a:latin typeface="Calibri" charset="0"/>
              </a:rPr>
              <a:t>data</a:t>
            </a:r>
            <a:r>
              <a:rPr lang="en-US" dirty="0">
                <a:latin typeface="Calibri" charset="0"/>
              </a:rPr>
              <a:t>, using a 1</a:t>
            </a:r>
            <a:r>
              <a:rPr lang="en-US" baseline="30000" dirty="0">
                <a:latin typeface="Calibri" charset="0"/>
              </a:rPr>
              <a:t>st</a:t>
            </a:r>
            <a:r>
              <a:rPr lang="en-US" dirty="0">
                <a:latin typeface="Calibri" charset="0"/>
              </a:rPr>
              <a:t>-difference with </a:t>
            </a:r>
            <a:r>
              <a:rPr lang="en-US" i="1" dirty="0" smtClean="0">
                <a:latin typeface="Calibri" charset="0"/>
              </a:rPr>
              <a:t>lag </a:t>
            </a:r>
            <a:r>
              <a:rPr lang="en-US" i="1" dirty="0">
                <a:latin typeface="Calibri" charset="0"/>
              </a:rPr>
              <a:t>= period</a:t>
            </a:r>
            <a:r>
              <a:rPr lang="en-US" dirty="0">
                <a:latin typeface="Calibri" charset="0"/>
              </a:rPr>
              <a:t> </a:t>
            </a:r>
            <a:r>
              <a:rPr lang="en-US" dirty="0" smtClean="0">
                <a:latin typeface="Calibri" charset="0"/>
              </a:rPr>
              <a:t>removes both trend &amp; seasonal effects</a:t>
            </a:r>
            <a:endParaRPr lang="en-US" dirty="0">
              <a:latin typeface="Calibri" charset="0"/>
            </a:endParaRP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solidFill>
                  <a:srgbClr val="4F6228"/>
                </a:solidFill>
                <a:latin typeface="Calibri" charset="0"/>
              </a:rPr>
              <a:t>Pro: no parameters to estimate</a:t>
            </a: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solidFill>
                  <a:srgbClr val="632523"/>
                </a:solidFill>
                <a:latin typeface="Calibri" charset="0"/>
              </a:rPr>
              <a:t>Con: no estimate of stationary process</a:t>
            </a:r>
          </a:p>
        </p:txBody>
      </p:sp>
    </p:spTree>
    <p:extLst>
      <p:ext uri="{BB962C8B-B14F-4D97-AF65-F5344CB8AC3E}">
        <p14:creationId xmlns:p14="http://schemas.microsoft.com/office/powerpoint/2010/main" val="2162939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First-difference to remove trend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566" y="1385543"/>
            <a:ext cx="6400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974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567" y="1385541"/>
            <a:ext cx="6400800" cy="5029200"/>
          </a:xfrm>
          <a:prstGeom prst="rect">
            <a:avLst/>
          </a:prstGeom>
        </p:spPr>
      </p:pic>
      <p:sp>
        <p:nvSpPr>
          <p:cNvPr id="993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First-difference* to remove season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78396" y="6519446"/>
            <a:ext cx="11656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dirty="0" smtClean="0">
                <a:solidFill>
                  <a:schemeClr val="tx2"/>
                </a:solidFill>
                <a:latin typeface="+mn-lt"/>
              </a:rPr>
              <a:t>*At lag = 12 </a:t>
            </a:r>
            <a:endParaRPr lang="en-US" sz="1600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0006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1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Expectation, mean &amp; variance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9573" name="TextBox 5"/>
          <p:cNvSpPr txBox="1">
            <a:spLocks noChangeArrowheads="1"/>
          </p:cNvSpPr>
          <p:nvPr/>
        </p:nvSpPr>
        <p:spPr bwMode="auto">
          <a:xfrm>
            <a:off x="1247395" y="1487488"/>
            <a:ext cx="6649211" cy="3077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The </a:t>
            </a:r>
            <a:r>
              <a:rPr lang="en-US" i="1" dirty="0" smtClean="0">
                <a:latin typeface="Calibri" charset="0"/>
              </a:rPr>
              <a:t>expectation</a:t>
            </a:r>
            <a:r>
              <a:rPr lang="en-US" dirty="0" smtClean="0">
                <a:latin typeface="Calibri" charset="0"/>
              </a:rPr>
              <a:t> (E) of a variable is its mean value in the population</a:t>
            </a:r>
          </a:p>
          <a:p>
            <a:pPr marL="223838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E(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)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≡ mean of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= </a:t>
            </a:r>
            <a:r>
              <a:rPr lang="en-US" dirty="0" smtClean="0">
                <a:solidFill>
                  <a:srgbClr val="000000"/>
                </a:solidFill>
                <a:latin typeface="Symbol" charset="2"/>
                <a:cs typeface="Symbol" charset="2"/>
              </a:rPr>
              <a:t>m</a:t>
            </a:r>
          </a:p>
          <a:p>
            <a:pPr marL="223838" indent="-22383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([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- </a:t>
            </a:r>
            <a:r>
              <a:rPr lang="en-US" dirty="0" smtClean="0">
                <a:solidFill>
                  <a:srgbClr val="000000"/>
                </a:solidFill>
                <a:latin typeface="Symbol" charset="2"/>
                <a:cs typeface="Symbol" charset="2"/>
              </a:rPr>
              <a:t>m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]</a:t>
            </a:r>
            <a:r>
              <a:rPr lang="en-US" baseline="30000" dirty="0" smtClean="0">
                <a:solidFill>
                  <a:srgbClr val="000000"/>
                </a:solidFill>
                <a:latin typeface="Calibri" charset="0"/>
              </a:rPr>
              <a:t>2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) 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≡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mean of squared deviations about </a:t>
            </a:r>
            <a:r>
              <a:rPr lang="en-US" dirty="0" smtClean="0">
                <a:solidFill>
                  <a:srgbClr val="000000"/>
                </a:solidFill>
                <a:latin typeface="Symbol" charset="2"/>
                <a:cs typeface="Symbol" charset="2"/>
              </a:rPr>
              <a:t>m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  <a:p>
            <a:pPr marL="1465263" indent="0" eaLnBrk="1" hangingPunct="1">
              <a:spcAft>
                <a:spcPts val="18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≡ variance 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= </a:t>
            </a:r>
            <a:r>
              <a:rPr lang="en-US" dirty="0">
                <a:solidFill>
                  <a:srgbClr val="000000"/>
                </a:solidFill>
                <a:latin typeface="Symbol" charset="2"/>
                <a:cs typeface="Symbol" charset="2"/>
              </a:rPr>
              <a:t>s</a:t>
            </a:r>
            <a:r>
              <a:rPr lang="en-US" baseline="30000" dirty="0">
                <a:solidFill>
                  <a:srgbClr val="000000"/>
                </a:solidFill>
                <a:latin typeface="+mn-lt"/>
                <a:cs typeface="Symbol" charset="2"/>
              </a:rPr>
              <a:t>2</a:t>
            </a:r>
          </a:p>
          <a:p>
            <a:pPr marL="223838" lvl="0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Can estimate </a:t>
            </a:r>
            <a:r>
              <a:rPr lang="en-US" dirty="0" smtClean="0">
                <a:solidFill>
                  <a:srgbClr val="000000"/>
                </a:solidFill>
                <a:latin typeface="Symbol" charset="2"/>
                <a:cs typeface="Symbol" charset="2"/>
              </a:rPr>
              <a:t>s</a:t>
            </a:r>
            <a:r>
              <a:rPr lang="en-US" baseline="30000" dirty="0" smtClean="0">
                <a:solidFill>
                  <a:srgbClr val="000000"/>
                </a:solidFill>
                <a:latin typeface="Calibri" charset="0"/>
              </a:rPr>
              <a:t>2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from sample as</a:t>
            </a:r>
            <a:endParaRPr lang="en-US" dirty="0">
              <a:solidFill>
                <a:srgbClr val="000000"/>
              </a:solidFill>
              <a:latin typeface="Symbol" charset="2"/>
              <a:cs typeface="Symbol" charset="2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1856894"/>
              </p:ext>
            </p:extLst>
          </p:nvPr>
        </p:nvGraphicFramePr>
        <p:xfrm>
          <a:off x="1553529" y="4533717"/>
          <a:ext cx="31496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177" name="Equation" r:id="rId4" imgW="1574800" imgH="457200" progId="Equation.3">
                  <p:embed/>
                </p:oleObj>
              </mc:Choice>
              <mc:Fallback>
                <p:oleObj name="Equation" r:id="rId4" imgW="1574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53529" y="4533717"/>
                        <a:ext cx="3149600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6371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Topics for today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1856926" y="1601788"/>
            <a:ext cx="5430149" cy="3585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Expectation, mean &amp; variance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Covariance &amp; correlation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err="1" smtClean="0">
                <a:latin typeface="Calibri" charset="0"/>
              </a:rPr>
              <a:t>Stationarity</a:t>
            </a:r>
            <a:endParaRPr lang="en-US" dirty="0" smtClean="0">
              <a:latin typeface="Calibri" charset="0"/>
            </a:endParaRP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err="1" smtClean="0">
                <a:latin typeface="Calibri" charset="0"/>
              </a:rPr>
              <a:t>Autocovariance</a:t>
            </a:r>
            <a:r>
              <a:rPr lang="en-US" dirty="0" smtClean="0">
                <a:latin typeface="Calibri" charset="0"/>
              </a:rPr>
              <a:t> &amp; autocorrelation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err="1" smtClean="0">
                <a:latin typeface="Calibri" charset="0"/>
              </a:rPr>
              <a:t>Correlograms</a:t>
            </a:r>
            <a:endParaRPr lang="en-US" dirty="0" smtClean="0">
              <a:latin typeface="Calibri" charset="0"/>
            </a:endParaRP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White </a:t>
            </a:r>
            <a:r>
              <a:rPr lang="en-US" dirty="0" smtClean="0">
                <a:latin typeface="Calibri" charset="0"/>
              </a:rPr>
              <a:t>noise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Random walks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Backshift &amp; difference operators</a:t>
            </a:r>
            <a:endParaRPr lang="en-US" dirty="0"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8242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1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Covariance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9573" name="TextBox 5"/>
          <p:cNvSpPr txBox="1">
            <a:spLocks noChangeArrowheads="1"/>
          </p:cNvSpPr>
          <p:nvPr/>
        </p:nvSpPr>
        <p:spPr bwMode="auto">
          <a:xfrm>
            <a:off x="1469132" y="1487488"/>
            <a:ext cx="612035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indent="-223838" eaLnBrk="1" hangingPunct="1">
              <a:spcAft>
                <a:spcPts val="3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If we have 2 variables (</a:t>
            </a:r>
            <a:r>
              <a:rPr lang="en-US" i="1" dirty="0" smtClean="0">
                <a:latin typeface="Calibri" charset="0"/>
              </a:rPr>
              <a:t>x</a:t>
            </a:r>
            <a:r>
              <a:rPr lang="en-US" dirty="0" smtClean="0">
                <a:latin typeface="Calibri" charset="0"/>
              </a:rPr>
              <a:t>, </a:t>
            </a:r>
            <a:r>
              <a:rPr lang="en-US" i="1" dirty="0" smtClean="0">
                <a:latin typeface="Calibri" charset="0"/>
              </a:rPr>
              <a:t>y</a:t>
            </a:r>
            <a:r>
              <a:rPr lang="en-US" dirty="0" smtClean="0">
                <a:latin typeface="Calibri" charset="0"/>
              </a:rPr>
              <a:t>) we can generalize variance</a:t>
            </a:r>
            <a:endParaRPr lang="en-US" i="1" dirty="0" smtClean="0">
              <a:latin typeface="Calibri" charset="0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006087"/>
              </p:ext>
            </p:extLst>
          </p:nvPr>
        </p:nvGraphicFramePr>
        <p:xfrm>
          <a:off x="1773238" y="4746625"/>
          <a:ext cx="41656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986" name="Equation" r:id="rId4" imgW="2082800" imgH="457200" progId="Equation.3">
                  <p:embed/>
                </p:oleObj>
              </mc:Choice>
              <mc:Fallback>
                <p:oleObj name="Equation" r:id="rId4" imgW="2082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73238" y="4746625"/>
                        <a:ext cx="4165600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9027011"/>
              </p:ext>
            </p:extLst>
          </p:nvPr>
        </p:nvGraphicFramePr>
        <p:xfrm>
          <a:off x="1784209" y="3392777"/>
          <a:ext cx="340360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987" name="Equation" r:id="rId6" imgW="1701800" imgH="266700" progId="Equation.3">
                  <p:embed/>
                </p:oleObj>
              </mc:Choice>
              <mc:Fallback>
                <p:oleObj name="Equation" r:id="rId6" imgW="17018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84209" y="3392777"/>
                        <a:ext cx="3403600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469132" y="4251324"/>
            <a:ext cx="56330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lvl="0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Can estimate </a:t>
            </a:r>
            <a:r>
              <a:rPr lang="en-US" dirty="0" smtClean="0">
                <a:solidFill>
                  <a:srgbClr val="000000"/>
                </a:solidFill>
                <a:latin typeface="Symbol" charset="2"/>
                <a:cs typeface="Symbol" charset="2"/>
              </a:rPr>
              <a:t>g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from sample as</a:t>
            </a:r>
            <a:endParaRPr lang="en-US" dirty="0">
              <a:solidFill>
                <a:srgbClr val="000000"/>
              </a:solidFill>
              <a:latin typeface="Symbol" charset="2"/>
              <a:cs typeface="Symbol" charset="2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6723008"/>
              </p:ext>
            </p:extLst>
          </p:nvPr>
        </p:nvGraphicFramePr>
        <p:xfrm>
          <a:off x="1773536" y="2353361"/>
          <a:ext cx="30226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988" name="Equation" r:id="rId8" imgW="1511300" imgH="254000" progId="Equation.3">
                  <p:embed/>
                </p:oleObj>
              </mc:Choice>
              <mc:Fallback>
                <p:oleObj name="Equation" r:id="rId8" imgW="15113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773536" y="2353361"/>
                        <a:ext cx="3022600" cy="50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5"/>
          <p:cNvSpPr txBox="1">
            <a:spLocks noChangeArrowheads="1"/>
          </p:cNvSpPr>
          <p:nvPr/>
        </p:nvSpPr>
        <p:spPr bwMode="auto">
          <a:xfrm>
            <a:off x="1469132" y="2864221"/>
            <a:ext cx="351212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indent="0" eaLnBrk="1" hangingPunct="1">
              <a:spcAft>
                <a:spcPts val="3600"/>
              </a:spcAft>
            </a:pPr>
            <a:r>
              <a:rPr lang="en-US" dirty="0" smtClean="0">
                <a:latin typeface="Calibri" charset="0"/>
              </a:rPr>
              <a:t>to </a:t>
            </a:r>
            <a:r>
              <a:rPr lang="en-US" i="1" dirty="0" smtClean="0">
                <a:latin typeface="Calibri" charset="0"/>
              </a:rPr>
              <a:t>covariance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1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Graphical example of covariance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784" y="1452488"/>
            <a:ext cx="7315200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784" y="1452488"/>
            <a:ext cx="7315200" cy="4572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784" y="1452488"/>
            <a:ext cx="7315200" cy="457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784" y="1452488"/>
            <a:ext cx="7315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715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1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Correlation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9573" name="TextBox 5"/>
          <p:cNvSpPr txBox="1">
            <a:spLocks noChangeArrowheads="1"/>
          </p:cNvSpPr>
          <p:nvPr/>
        </p:nvSpPr>
        <p:spPr bwMode="auto">
          <a:xfrm>
            <a:off x="1511823" y="1487488"/>
            <a:ext cx="6120354" cy="1800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i="1" dirty="0" smtClean="0">
                <a:latin typeface="Calibri" charset="0"/>
              </a:rPr>
              <a:t>Correlation</a:t>
            </a:r>
            <a:r>
              <a:rPr lang="en-US" dirty="0" smtClean="0">
                <a:latin typeface="Calibri" charset="0"/>
              </a:rPr>
              <a:t> is a dimensionless measure of the linear association between 2 variables </a:t>
            </a:r>
            <a:r>
              <a:rPr lang="en-US" i="1" dirty="0" smtClean="0">
                <a:latin typeface="Calibri" charset="0"/>
              </a:rPr>
              <a:t>x </a:t>
            </a:r>
            <a:r>
              <a:rPr lang="en-US" dirty="0" smtClean="0">
                <a:latin typeface="Calibri" charset="0"/>
              </a:rPr>
              <a:t>&amp; </a:t>
            </a:r>
            <a:r>
              <a:rPr lang="en-US" i="1" dirty="0" smtClean="0">
                <a:latin typeface="Calibri" charset="0"/>
              </a:rPr>
              <a:t>y</a:t>
            </a:r>
          </a:p>
          <a:p>
            <a:pPr marL="223838" indent="-223838" eaLnBrk="1" hangingPunct="1">
              <a:spcAft>
                <a:spcPts val="3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It is simply the covariance standardized by the standard deviations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84661"/>
              </p:ext>
            </p:extLst>
          </p:nvPr>
        </p:nvGraphicFramePr>
        <p:xfrm>
          <a:off x="1799784" y="5049839"/>
          <a:ext cx="27940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54" name="Equation" r:id="rId4" imgW="1397000" imgH="431800" progId="Equation.3">
                  <p:embed/>
                </p:oleObj>
              </mc:Choice>
              <mc:Fallback>
                <p:oleObj name="Equation" r:id="rId4" imgW="1397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99784" y="5049839"/>
                        <a:ext cx="2794000" cy="86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0471825"/>
              </p:ext>
            </p:extLst>
          </p:nvPr>
        </p:nvGraphicFramePr>
        <p:xfrm>
          <a:off x="1776388" y="3356416"/>
          <a:ext cx="5638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55" name="Equation" r:id="rId6" imgW="2819400" imgH="495300" progId="Equation.3">
                  <p:embed/>
                </p:oleObj>
              </mc:Choice>
              <mc:Fallback>
                <p:oleObj name="Equation" r:id="rId6" imgW="28194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776388" y="3356416"/>
                        <a:ext cx="5638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511823" y="4486112"/>
            <a:ext cx="56330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3838" lvl="0" indent="-22383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Can estimate </a:t>
            </a:r>
            <a:r>
              <a:rPr lang="en-US" dirty="0" smtClean="0">
                <a:solidFill>
                  <a:srgbClr val="000000"/>
                </a:solidFill>
                <a:latin typeface="Symbol" charset="2"/>
                <a:cs typeface="Symbol" charset="2"/>
              </a:rPr>
              <a:t>g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from sample as</a:t>
            </a:r>
            <a:endParaRPr lang="en-US" dirty="0">
              <a:solidFill>
                <a:srgbClr val="000000"/>
              </a:solidFill>
              <a:latin typeface="Symbol" charset="2"/>
              <a:cs typeface="Symbol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99307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The ensemble &amp; </a:t>
            </a:r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stationarity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4035" name="TextBox 5"/>
          <p:cNvSpPr txBox="1">
            <a:spLocks noChangeArrowheads="1"/>
          </p:cNvSpPr>
          <p:nvPr/>
        </p:nvSpPr>
        <p:spPr bwMode="auto">
          <a:xfrm>
            <a:off x="814388" y="1477963"/>
            <a:ext cx="7515225" cy="3816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Consider again the mean function for a time series:</a:t>
            </a:r>
          </a:p>
          <a:p>
            <a:pPr marL="223838" indent="0" eaLnBrk="1" hangingPunct="1">
              <a:spcAft>
                <a:spcPts val="1800"/>
              </a:spcAft>
            </a:pPr>
            <a:r>
              <a:rPr lang="en-US" i="1" dirty="0" smtClean="0">
                <a:solidFill>
                  <a:srgbClr val="000000"/>
                </a:solidFill>
                <a:latin typeface="Symbol" charset="2"/>
                <a:cs typeface="Symbol" charset="2"/>
              </a:rPr>
              <a:t>m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(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) =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(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)</a:t>
            </a:r>
          </a:p>
          <a:p>
            <a:pPr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The expectation is taken across an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ensemble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(population) of all possible time series</a:t>
            </a:r>
          </a:p>
          <a:p>
            <a:pPr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With only 1 sample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, however,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we must estimate the mean at each time point by the observation</a:t>
            </a:r>
          </a:p>
          <a:p>
            <a:pPr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If </a:t>
            </a:r>
            <a:r>
              <a:rPr lang="en-US" i="1" dirty="0">
                <a:solidFill>
                  <a:srgbClr val="000000"/>
                </a:solidFill>
                <a:latin typeface="Calibri" charset="0"/>
              </a:rPr>
              <a:t>E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(</a:t>
            </a:r>
            <a:r>
              <a:rPr lang="en-US" i="1" dirty="0" err="1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err="1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) is constant across time, we say the time series is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stationary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in the mean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2326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Stationarity of time series</a:t>
            </a:r>
          </a:p>
        </p:txBody>
      </p:sp>
      <p:sp>
        <p:nvSpPr>
          <p:cNvPr id="44035" name="TextBox 5"/>
          <p:cNvSpPr txBox="1">
            <a:spLocks noChangeArrowheads="1"/>
          </p:cNvSpPr>
          <p:nvPr/>
        </p:nvSpPr>
        <p:spPr bwMode="auto">
          <a:xfrm>
            <a:off x="868363" y="1477963"/>
            <a:ext cx="7515225" cy="27699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i="1" dirty="0" err="1">
                <a:solidFill>
                  <a:srgbClr val="000000"/>
                </a:solidFill>
                <a:latin typeface="Calibri" charset="0"/>
              </a:rPr>
              <a:t>Stationarity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 is a convenient assumption that allows us to describe the statistical properties of a time series.</a:t>
            </a:r>
          </a:p>
          <a:p>
            <a:pPr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In general, a time series is said to be stationary if there is</a:t>
            </a:r>
          </a:p>
          <a:p>
            <a:pPr marL="568325" indent="-344488" eaLnBrk="1" hangingPunct="1">
              <a:spcAft>
                <a:spcPts val="600"/>
              </a:spcAft>
              <a:buFont typeface="Calibri" charset="0"/>
              <a:buAutoNum type="arabicParenR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no systematic change in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the mean 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or variance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</a:t>
            </a:r>
          </a:p>
          <a:p>
            <a:pPr marL="568325" indent="-344488" eaLnBrk="1" hangingPunct="1">
              <a:spcAft>
                <a:spcPts val="600"/>
              </a:spcAft>
              <a:buFont typeface="Calibri" charset="0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no 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systematic trend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and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  <a:p>
            <a:pPr marL="568325" indent="-344488" eaLnBrk="1" hangingPunct="1">
              <a:spcAft>
                <a:spcPts val="600"/>
              </a:spcAft>
              <a:buFont typeface="Calibri" charset="0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no 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periodic variations or seasonality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40861</TotalTime>
  <Words>1421</Words>
  <Application>Microsoft Macintosh PowerPoint</Application>
  <PresentationFormat>On-screen Show (4:3)</PresentationFormat>
  <Paragraphs>177</Paragraphs>
  <Slides>40</Slides>
  <Notes>40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Office Theme</vt:lpstr>
      <vt:lpstr>1_Office Theme</vt:lpstr>
      <vt:lpstr>Equation</vt:lpstr>
      <vt:lpstr>Covariance, stationarity &amp; some useful operators</vt:lpstr>
      <vt:lpstr>Example of a time series</vt:lpstr>
      <vt:lpstr>Topics for today</vt:lpstr>
      <vt:lpstr>Expectation, mean &amp; variance</vt:lpstr>
      <vt:lpstr>Covariance</vt:lpstr>
      <vt:lpstr>Graphical example of covariance</vt:lpstr>
      <vt:lpstr>Correlation</vt:lpstr>
      <vt:lpstr>The ensemble &amp; stationarity</vt:lpstr>
      <vt:lpstr>Stationarity of time series</vt:lpstr>
      <vt:lpstr>Which of these are stationary?</vt:lpstr>
      <vt:lpstr>Autocovariance function (ACVF)</vt:lpstr>
      <vt:lpstr>Autocorrelation function (ACF)</vt:lpstr>
      <vt:lpstr>Properties of the ACF</vt:lpstr>
      <vt:lpstr>The correlogram</vt:lpstr>
      <vt:lpstr>The correlogram</vt:lpstr>
      <vt:lpstr>Correlogram for deterministic trend</vt:lpstr>
      <vt:lpstr>Correlogram for sine wave</vt:lpstr>
      <vt:lpstr>Correlogram for trend + season</vt:lpstr>
      <vt:lpstr>Correlogram for random sequence</vt:lpstr>
      <vt:lpstr>Correlogram for real data</vt:lpstr>
      <vt:lpstr>Partial autocorrelation function</vt:lpstr>
      <vt:lpstr>Revisiting the temperature ts</vt:lpstr>
      <vt:lpstr>ACF of temperature ts</vt:lpstr>
      <vt:lpstr>PACF of temperature ts</vt:lpstr>
      <vt:lpstr>Cross-covariance function (CCVF)</vt:lpstr>
      <vt:lpstr>Cross-correlation function (CCF)</vt:lpstr>
      <vt:lpstr>CCF for sunspots and lynx</vt:lpstr>
      <vt:lpstr>Iterative approach to model building</vt:lpstr>
      <vt:lpstr>White noise (WN)</vt:lpstr>
      <vt:lpstr>White noise (WN)</vt:lpstr>
      <vt:lpstr>White noise</vt:lpstr>
      <vt:lpstr>Random walk (RW)</vt:lpstr>
      <vt:lpstr>Random walk (RW)</vt:lpstr>
      <vt:lpstr>The backward shift operator (B)</vt:lpstr>
      <vt:lpstr>The difference operator (∇)</vt:lpstr>
      <vt:lpstr>The difference operator (∇)</vt:lpstr>
      <vt:lpstr>Difference to remove trend/season</vt:lpstr>
      <vt:lpstr>First-difference to remove trend</vt:lpstr>
      <vt:lpstr>First-difference* to remove season</vt:lpstr>
      <vt:lpstr>Topics for today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Evaluating large-scale effects of hatchery supplementation on Chinook salmon from the Snake River</dc:title>
  <dc:creator/>
  <cp:lastModifiedBy>Mark</cp:lastModifiedBy>
  <cp:revision>1628</cp:revision>
  <dcterms:created xsi:type="dcterms:W3CDTF">2011-05-03T16:22:23Z</dcterms:created>
  <dcterms:modified xsi:type="dcterms:W3CDTF">2017-01-03T14:34:03Z</dcterms:modified>
</cp:coreProperties>
</file>